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11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416" r:id="rId3"/>
    <p:sldId id="497" r:id="rId4"/>
    <p:sldId id="499" r:id="rId5"/>
    <p:sldId id="501" r:id="rId6"/>
    <p:sldId id="502" r:id="rId7"/>
    <p:sldId id="266" r:id="rId8"/>
    <p:sldId id="503" r:id="rId9"/>
    <p:sldId id="264" r:id="rId10"/>
    <p:sldId id="426" r:id="rId11"/>
    <p:sldId id="415" r:id="rId12"/>
    <p:sldId id="257" r:id="rId13"/>
    <p:sldId id="259" r:id="rId14"/>
    <p:sldId id="265" r:id="rId15"/>
    <p:sldId id="417" r:id="rId16"/>
    <p:sldId id="492" r:id="rId17"/>
    <p:sldId id="272" r:id="rId18"/>
    <p:sldId id="273" r:id="rId19"/>
    <p:sldId id="277" r:id="rId20"/>
    <p:sldId id="278" r:id="rId21"/>
    <p:sldId id="478" r:id="rId22"/>
    <p:sldId id="504" r:id="rId23"/>
    <p:sldId id="486" r:id="rId24"/>
    <p:sldId id="282" r:id="rId25"/>
    <p:sldId id="283" r:id="rId26"/>
    <p:sldId id="505" r:id="rId27"/>
    <p:sldId id="286" r:id="rId28"/>
    <p:sldId id="287" r:id="rId29"/>
    <p:sldId id="288" r:id="rId30"/>
  </p:sldIdLst>
  <p:sldSz cx="12192000" cy="6858000"/>
  <p:notesSz cx="12192000" cy="6858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Helvetica" panose="020B0604020202020204" pitchFamily="34" charset="0"/>
      <p:regular r:id="rId35"/>
      <p:bold r:id="rId36"/>
      <p:italic r:id="rId37"/>
      <p:boldItalic r:id="rId38"/>
    </p:embeddedFont>
    <p:embeddedFont>
      <p:font typeface="Open Sans" panose="020B0604020202020204" charset="0"/>
      <p:regular r:id="rId39"/>
      <p:bold r:id="rId40"/>
      <p:italic r:id="rId41"/>
      <p:boldItalic r:id="rId42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 Almeida" initials="LA" lastIdx="1" clrIdx="0">
    <p:extLst>
      <p:ext uri="{19B8F6BF-5375-455C-9EA6-DF929625EA0E}">
        <p15:presenceInfo xmlns:p15="http://schemas.microsoft.com/office/powerpoint/2012/main" userId="1a30ddbf3fae34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50"/>
    <a:srgbClr val="595959"/>
    <a:srgbClr val="1A971D"/>
    <a:srgbClr val="971A23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100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D471F-D5CF-49FA-B47E-F9A904B8A61D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</dgm:pt>
    <dgm:pt modelId="{F439813D-2FB4-4544-AABD-5B2545BDDD18}">
      <dgm:prSet phldrT="[Texto]" phldr="0"/>
      <dgm:spPr/>
      <dgm:t>
        <a:bodyPr/>
        <a:lstStyle/>
        <a:p>
          <a:pPr rtl="0"/>
          <a:r>
            <a:rPr lang="pt-BR" dirty="0">
              <a:latin typeface="Calibri"/>
            </a:rPr>
            <a:t> </a:t>
          </a:r>
          <a:r>
            <a:rPr lang="pt-BR" b="0" i="0" u="none" strike="noStrike" cap="none" baseline="0" noProof="0" dirty="0">
              <a:latin typeface="Calibri"/>
              <a:cs typeface="Calibri"/>
            </a:rPr>
            <a:t>Grupo de Trabalho</a:t>
          </a:r>
          <a:endParaRPr lang="pt-BR" dirty="0"/>
        </a:p>
      </dgm:t>
    </dgm:pt>
    <dgm:pt modelId="{1330CF86-54CD-44A8-A9FB-27C5AAE32F15}" type="parTrans" cxnId="{65487A8E-9AFA-4BD0-A600-348B56C57A49}">
      <dgm:prSet/>
      <dgm:spPr/>
    </dgm:pt>
    <dgm:pt modelId="{82ABFD8C-4B2C-4138-BC4F-28564A6F95CC}" type="sibTrans" cxnId="{65487A8E-9AFA-4BD0-A600-348B56C57A49}">
      <dgm:prSet/>
      <dgm:spPr/>
      <dgm:t>
        <a:bodyPr/>
        <a:lstStyle/>
        <a:p>
          <a:endParaRPr lang="pt-BR"/>
        </a:p>
      </dgm:t>
    </dgm:pt>
    <dgm:pt modelId="{D6CF0C4B-FD00-48E4-9DA8-964390EBE023}">
      <dgm:prSet phldrT="[Texto]" phldr="0"/>
      <dgm:spPr/>
      <dgm:t>
        <a:bodyPr/>
        <a:lstStyle/>
        <a:p>
          <a:pPr rtl="0"/>
          <a:r>
            <a:rPr lang="pt-BR" dirty="0">
              <a:latin typeface="Calibri"/>
            </a:rPr>
            <a:t> Levantar perfil da massa de servidores e benefícios a serem oferecidos</a:t>
          </a:r>
          <a:endParaRPr lang="pt-BR" dirty="0"/>
        </a:p>
      </dgm:t>
    </dgm:pt>
    <dgm:pt modelId="{058ABD97-F36A-4611-AB57-A5C2F46E86F0}" type="parTrans" cxnId="{8B0297E2-48C0-4950-97CA-EEEE1222E408}">
      <dgm:prSet/>
      <dgm:spPr/>
    </dgm:pt>
    <dgm:pt modelId="{65F21FCF-94BB-411F-969C-DC6AF304AA27}" type="sibTrans" cxnId="{8B0297E2-48C0-4950-97CA-EEEE1222E408}">
      <dgm:prSet/>
      <dgm:spPr/>
      <dgm:t>
        <a:bodyPr/>
        <a:lstStyle/>
        <a:p>
          <a:endParaRPr lang="pt-BR"/>
        </a:p>
      </dgm:t>
    </dgm:pt>
    <dgm:pt modelId="{374B918E-C0AF-43CD-98E0-BE2B14EE099B}">
      <dgm:prSet phldr="0"/>
      <dgm:spPr/>
      <dgm:t>
        <a:bodyPr/>
        <a:lstStyle/>
        <a:p>
          <a:pPr rtl="0"/>
          <a:r>
            <a:rPr lang="pt-BR" dirty="0">
              <a:latin typeface="Calibri"/>
            </a:rPr>
            <a:t> Projeto de Lei </a:t>
          </a:r>
          <a:endParaRPr lang="pt-BR" dirty="0"/>
        </a:p>
      </dgm:t>
    </dgm:pt>
    <dgm:pt modelId="{C52964AB-A3E5-4248-9471-B7C0C203FFFB}" type="parTrans" cxnId="{4033FC41-9B0C-46DB-9B7F-2BBA2F2213E1}">
      <dgm:prSet/>
      <dgm:spPr/>
    </dgm:pt>
    <dgm:pt modelId="{2343E2AA-D20D-4A53-94ED-4A61FFBA882C}" type="sibTrans" cxnId="{4033FC41-9B0C-46DB-9B7F-2BBA2F2213E1}">
      <dgm:prSet/>
      <dgm:spPr/>
      <dgm:t>
        <a:bodyPr/>
        <a:lstStyle/>
        <a:p>
          <a:endParaRPr lang="pt-BR"/>
        </a:p>
      </dgm:t>
    </dgm:pt>
    <dgm:pt modelId="{49B8C19B-11F4-4232-8671-EBB674F100B8}">
      <dgm:prSet phldr="0"/>
      <dgm:spPr/>
      <dgm:t>
        <a:bodyPr/>
        <a:lstStyle/>
        <a:p>
          <a:pPr rtl="0"/>
          <a:r>
            <a:rPr lang="pt-BR" dirty="0">
              <a:latin typeface="Calibri"/>
            </a:rPr>
            <a:t>Seleção da Entidade de Previdência Complementar</a:t>
          </a:r>
        </a:p>
      </dgm:t>
    </dgm:pt>
    <dgm:pt modelId="{BDF38D05-3CD4-41AF-BF38-1E35C20A5A15}" type="parTrans" cxnId="{A5FE3E5A-0ECC-4FCF-B273-76351BFDDC46}">
      <dgm:prSet/>
      <dgm:spPr/>
    </dgm:pt>
    <dgm:pt modelId="{1D61E68A-5D4F-4BFA-9176-EAD36255D17D}" type="sibTrans" cxnId="{A5FE3E5A-0ECC-4FCF-B273-76351BFDDC46}">
      <dgm:prSet/>
      <dgm:spPr/>
    </dgm:pt>
    <dgm:pt modelId="{78B811BC-720B-4992-B30A-41BA5D663650}">
      <dgm:prSet phldr="0"/>
      <dgm:spPr/>
      <dgm:t>
        <a:bodyPr/>
        <a:lstStyle/>
        <a:p>
          <a:pPr rtl="0"/>
          <a:r>
            <a:rPr lang="pt-BR" dirty="0">
              <a:latin typeface="Calibri"/>
            </a:rPr>
            <a:t>Escolher a forma de instituição do RPC</a:t>
          </a:r>
        </a:p>
      </dgm:t>
    </dgm:pt>
    <dgm:pt modelId="{3496228E-177A-4DD5-B6C3-3A5A34FB6B4F}" type="parTrans" cxnId="{F0A93AF8-77C9-450D-AB65-C0407A50DAC9}">
      <dgm:prSet/>
      <dgm:spPr/>
    </dgm:pt>
    <dgm:pt modelId="{0B3E2558-6074-43A2-97CA-088A97A7D220}" type="sibTrans" cxnId="{F0A93AF8-77C9-450D-AB65-C0407A50DAC9}">
      <dgm:prSet/>
      <dgm:spPr/>
      <dgm:t>
        <a:bodyPr/>
        <a:lstStyle/>
        <a:p>
          <a:endParaRPr lang="pt-BR"/>
        </a:p>
      </dgm:t>
    </dgm:pt>
    <dgm:pt modelId="{86E86C40-431A-4576-8096-9D5812DD4EA6}">
      <dgm:prSet phldr="0"/>
      <dgm:spPr/>
      <dgm:t>
        <a:bodyPr/>
        <a:lstStyle/>
        <a:p>
          <a:pPr rtl="0"/>
          <a:r>
            <a:rPr lang="pt-BR" dirty="0">
              <a:latin typeface="Calibri"/>
            </a:rPr>
            <a:t>Discussão </a:t>
          </a:r>
        </a:p>
      </dgm:t>
    </dgm:pt>
    <dgm:pt modelId="{9E76C5BA-EFF3-4DC5-975F-DDB00DA0CABC}" type="parTrans" cxnId="{A10174F6-00D4-437D-A9D5-71A3863F9F8E}">
      <dgm:prSet/>
      <dgm:spPr/>
    </dgm:pt>
    <dgm:pt modelId="{63CD6B7C-8319-4F8D-9802-463FD8D2A1C8}" type="sibTrans" cxnId="{A10174F6-00D4-437D-A9D5-71A3863F9F8E}">
      <dgm:prSet/>
      <dgm:spPr/>
    </dgm:pt>
    <dgm:pt modelId="{D7E94A83-F5FB-4E18-81AC-5A73B0FCFADB}">
      <dgm:prSet phldr="0"/>
      <dgm:spPr/>
      <dgm:t>
        <a:bodyPr/>
        <a:lstStyle/>
        <a:p>
          <a:r>
            <a:rPr lang="pt-BR" dirty="0">
              <a:latin typeface="Calibri"/>
            </a:rPr>
            <a:t>Aprovação</a:t>
          </a:r>
          <a:endParaRPr lang="pt-BR" dirty="0"/>
        </a:p>
      </dgm:t>
    </dgm:pt>
    <dgm:pt modelId="{C79DF0B3-0DC8-4535-9465-30D7FB26AA40}" type="parTrans" cxnId="{ED70259D-82C9-40E2-86B3-D7F64E04CBC8}">
      <dgm:prSet/>
      <dgm:spPr/>
    </dgm:pt>
    <dgm:pt modelId="{CD342B95-E251-4299-B35E-F807CCA86238}" type="sibTrans" cxnId="{ED70259D-82C9-40E2-86B3-D7F64E04CBC8}">
      <dgm:prSet/>
      <dgm:spPr/>
    </dgm:pt>
    <dgm:pt modelId="{63AA6CDC-0BC3-4C25-B6F8-DD1232CBD094}">
      <dgm:prSet phldr="0"/>
      <dgm:spPr/>
      <dgm:t>
        <a:bodyPr/>
        <a:lstStyle/>
        <a:p>
          <a:r>
            <a:rPr lang="pt-BR" dirty="0">
              <a:latin typeface="Calibri"/>
            </a:rPr>
            <a:t>Promulgação</a:t>
          </a:r>
        </a:p>
      </dgm:t>
    </dgm:pt>
    <dgm:pt modelId="{EFFF3E80-E8AB-4C81-AE57-1F727D1E53D2}" type="parTrans" cxnId="{E3B89B0A-B320-4725-BE51-557550FE9FC9}">
      <dgm:prSet/>
      <dgm:spPr/>
    </dgm:pt>
    <dgm:pt modelId="{EE06F227-CD8F-41FB-8A11-F4E6FD15F56F}" type="sibTrans" cxnId="{E3B89B0A-B320-4725-BE51-557550FE9FC9}">
      <dgm:prSet/>
      <dgm:spPr/>
    </dgm:pt>
    <dgm:pt modelId="{168A331B-AA41-4019-8981-0BBB0F1134E3}">
      <dgm:prSet phldr="0"/>
      <dgm:spPr/>
      <dgm:t>
        <a:bodyPr/>
        <a:lstStyle/>
        <a:p>
          <a:pPr rtl="0"/>
          <a:r>
            <a:rPr lang="pt-BR" dirty="0">
              <a:latin typeface="Calibri"/>
            </a:rPr>
            <a:t>Elaborar processo seletivo</a:t>
          </a:r>
        </a:p>
      </dgm:t>
    </dgm:pt>
    <dgm:pt modelId="{A2B22344-9639-4447-9821-7B2C671F50AE}" type="parTrans" cxnId="{66D2335E-485A-45DF-91C9-A4598E35F58D}">
      <dgm:prSet/>
      <dgm:spPr/>
    </dgm:pt>
    <dgm:pt modelId="{7F4ABE52-B1DB-4917-BACA-20129E7162BC}" type="sibTrans" cxnId="{66D2335E-485A-45DF-91C9-A4598E35F58D}">
      <dgm:prSet/>
      <dgm:spPr/>
    </dgm:pt>
    <dgm:pt modelId="{825BBC13-0D1F-482F-97A2-EDD90CEBDF5D}">
      <dgm:prSet phldr="0"/>
      <dgm:spPr/>
      <dgm:t>
        <a:bodyPr/>
        <a:lstStyle/>
        <a:p>
          <a:pPr rtl="0"/>
          <a:r>
            <a:rPr lang="pt-BR" dirty="0">
              <a:latin typeface="Calibri"/>
            </a:rPr>
            <a:t>Celebrar convênio de adesão</a:t>
          </a:r>
        </a:p>
      </dgm:t>
    </dgm:pt>
    <dgm:pt modelId="{5CF8157B-C95E-4AD2-AA53-114142069A16}" type="parTrans" cxnId="{225B548B-DDFB-4BEA-9085-9CF67C1943A7}">
      <dgm:prSet/>
      <dgm:spPr/>
    </dgm:pt>
    <dgm:pt modelId="{F943651C-2BCD-4401-821F-1A49B53D7F30}" type="sibTrans" cxnId="{225B548B-DDFB-4BEA-9085-9CF67C1943A7}">
      <dgm:prSet/>
      <dgm:spPr/>
    </dgm:pt>
    <dgm:pt modelId="{32B9AC13-A84E-4BE9-968E-E2AAF3E3DD1B}">
      <dgm:prSet phldr="0"/>
      <dgm:spPr/>
      <dgm:t>
        <a:bodyPr/>
        <a:lstStyle/>
        <a:p>
          <a:pPr rtl="0"/>
          <a:r>
            <a:rPr lang="pt-BR" dirty="0">
              <a:latin typeface="Calibri"/>
            </a:rPr>
            <a:t>Elaborar a Minuta de Projeto de Lei</a:t>
          </a:r>
        </a:p>
      </dgm:t>
    </dgm:pt>
    <dgm:pt modelId="{62F84BB4-1D0B-4D7E-9E19-C0BCD02EE1F9}" type="parTrans" cxnId="{BB310E72-6C36-4CB7-927A-A309513BAF03}">
      <dgm:prSet/>
      <dgm:spPr/>
    </dgm:pt>
    <dgm:pt modelId="{E006224F-AA9F-41B2-9E6B-415837E8DD3F}" type="sibTrans" cxnId="{BB310E72-6C36-4CB7-927A-A309513BAF03}">
      <dgm:prSet/>
      <dgm:spPr/>
    </dgm:pt>
    <dgm:pt modelId="{B54ECBCA-837B-4817-9F57-09D37484C134}">
      <dgm:prSet phldr="0"/>
      <dgm:spPr/>
      <dgm:t>
        <a:bodyPr/>
        <a:lstStyle/>
        <a:p>
          <a:pPr rtl="0"/>
          <a:r>
            <a:rPr lang="pt-BR" dirty="0">
              <a:latin typeface="Calibri"/>
            </a:rPr>
            <a:t>Publicação da aprovação do convênio de adesão pela </a:t>
          </a:r>
          <a:r>
            <a:rPr lang="pt-BR" dirty="0" err="1">
              <a:latin typeface="Calibri"/>
            </a:rPr>
            <a:t>Previc</a:t>
          </a:r>
          <a:endParaRPr lang="pt-BR" dirty="0">
            <a:latin typeface="Calibri"/>
          </a:endParaRPr>
        </a:p>
      </dgm:t>
    </dgm:pt>
    <dgm:pt modelId="{F7C3341A-DC99-4E1A-AA3D-94B653E67898}" type="parTrans" cxnId="{EC236570-6E85-427A-9C2D-FFF6E1DBA832}">
      <dgm:prSet/>
      <dgm:spPr/>
    </dgm:pt>
    <dgm:pt modelId="{D2F2DFB1-AF26-484F-98A3-6CE09D95E695}" type="sibTrans" cxnId="{EC236570-6E85-427A-9C2D-FFF6E1DBA832}">
      <dgm:prSet/>
      <dgm:spPr/>
    </dgm:pt>
    <dgm:pt modelId="{C95D8F80-B160-48CD-9489-0AF3DB252B32}" type="pres">
      <dgm:prSet presAssocID="{F02D471F-D5CF-49FA-B47E-F9A904B8A61D}" presName="Name0" presStyleCnt="0">
        <dgm:presLayoutVars>
          <dgm:dir/>
          <dgm:animLvl val="lvl"/>
          <dgm:resizeHandles val="exact"/>
        </dgm:presLayoutVars>
      </dgm:prSet>
      <dgm:spPr/>
    </dgm:pt>
    <dgm:pt modelId="{FC83A8E9-8E1B-46DB-8D08-C7C4AE127813}" type="pres">
      <dgm:prSet presAssocID="{F02D471F-D5CF-49FA-B47E-F9A904B8A61D}" presName="tSp" presStyleCnt="0"/>
      <dgm:spPr/>
    </dgm:pt>
    <dgm:pt modelId="{CBF84E5E-F87C-4EDE-9C86-86CB96D47BB7}" type="pres">
      <dgm:prSet presAssocID="{F02D471F-D5CF-49FA-B47E-F9A904B8A61D}" presName="bSp" presStyleCnt="0"/>
      <dgm:spPr/>
    </dgm:pt>
    <dgm:pt modelId="{AD19FFE6-8808-4F65-8467-9C9FF24DCF01}" type="pres">
      <dgm:prSet presAssocID="{F02D471F-D5CF-49FA-B47E-F9A904B8A61D}" presName="process" presStyleCnt="0"/>
      <dgm:spPr/>
    </dgm:pt>
    <dgm:pt modelId="{D2F1C1FD-D5B5-441E-B3F5-66151F6CA08D}" type="pres">
      <dgm:prSet presAssocID="{F439813D-2FB4-4544-AABD-5B2545BDDD18}" presName="composite1" presStyleCnt="0"/>
      <dgm:spPr/>
    </dgm:pt>
    <dgm:pt modelId="{A63FB740-8A5E-4DB2-9F9B-95579CB43E35}" type="pres">
      <dgm:prSet presAssocID="{F439813D-2FB4-4544-AABD-5B2545BDDD18}" presName="dummyNode1" presStyleLbl="node1" presStyleIdx="0" presStyleCnt="3"/>
      <dgm:spPr/>
    </dgm:pt>
    <dgm:pt modelId="{062128EF-248A-4AED-AB48-FAFFB400D0B2}" type="pres">
      <dgm:prSet presAssocID="{F439813D-2FB4-4544-AABD-5B2545BDDD18}" presName="childNode1" presStyleLbl="bgAcc1" presStyleIdx="0" presStyleCnt="3">
        <dgm:presLayoutVars>
          <dgm:bulletEnabled val="1"/>
        </dgm:presLayoutVars>
      </dgm:prSet>
      <dgm:spPr/>
    </dgm:pt>
    <dgm:pt modelId="{EF85914E-A06A-4E1B-8119-0D453FCA2037}" type="pres">
      <dgm:prSet presAssocID="{F439813D-2FB4-4544-AABD-5B2545BDDD18}" presName="childNode1tx" presStyleLbl="bgAcc1" presStyleIdx="0" presStyleCnt="3">
        <dgm:presLayoutVars>
          <dgm:bulletEnabled val="1"/>
        </dgm:presLayoutVars>
      </dgm:prSet>
      <dgm:spPr/>
    </dgm:pt>
    <dgm:pt modelId="{DD1B1687-F14A-4415-BC36-9E9C045EF740}" type="pres">
      <dgm:prSet presAssocID="{F439813D-2FB4-4544-AABD-5B2545BDDD18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0383E58A-C359-48D1-BC7A-B83570E99321}" type="pres">
      <dgm:prSet presAssocID="{F439813D-2FB4-4544-AABD-5B2545BDDD18}" presName="connSite1" presStyleCnt="0"/>
      <dgm:spPr/>
    </dgm:pt>
    <dgm:pt modelId="{4E2A8CE2-5072-44A7-B9F8-191349D1591C}" type="pres">
      <dgm:prSet presAssocID="{82ABFD8C-4B2C-4138-BC4F-28564A6F95CC}" presName="Name9" presStyleLbl="sibTrans2D1" presStyleIdx="0" presStyleCnt="2"/>
      <dgm:spPr/>
    </dgm:pt>
    <dgm:pt modelId="{7E76BCFB-1121-4439-AE87-854DA39D4BB1}" type="pres">
      <dgm:prSet presAssocID="{374B918E-C0AF-43CD-98E0-BE2B14EE099B}" presName="composite2" presStyleCnt="0"/>
      <dgm:spPr/>
    </dgm:pt>
    <dgm:pt modelId="{3FA97EE7-003A-45FC-9AB1-9BF7E4FF5CF5}" type="pres">
      <dgm:prSet presAssocID="{374B918E-C0AF-43CD-98E0-BE2B14EE099B}" presName="dummyNode2" presStyleLbl="node1" presStyleIdx="0" presStyleCnt="3"/>
      <dgm:spPr/>
    </dgm:pt>
    <dgm:pt modelId="{C9D4C9A9-A0A5-4671-A787-D55D36A09E9F}" type="pres">
      <dgm:prSet presAssocID="{374B918E-C0AF-43CD-98E0-BE2B14EE099B}" presName="childNode2" presStyleLbl="bgAcc1" presStyleIdx="1" presStyleCnt="3">
        <dgm:presLayoutVars>
          <dgm:bulletEnabled val="1"/>
        </dgm:presLayoutVars>
      </dgm:prSet>
      <dgm:spPr/>
    </dgm:pt>
    <dgm:pt modelId="{9ADE367D-B157-4110-BA0A-441EE005414E}" type="pres">
      <dgm:prSet presAssocID="{374B918E-C0AF-43CD-98E0-BE2B14EE099B}" presName="childNode2tx" presStyleLbl="bgAcc1" presStyleIdx="1" presStyleCnt="3">
        <dgm:presLayoutVars>
          <dgm:bulletEnabled val="1"/>
        </dgm:presLayoutVars>
      </dgm:prSet>
      <dgm:spPr/>
    </dgm:pt>
    <dgm:pt modelId="{89989626-FA9B-40A9-A172-AE2A30FDF987}" type="pres">
      <dgm:prSet presAssocID="{374B918E-C0AF-43CD-98E0-BE2B14EE099B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5713DDCA-E197-40E0-9017-D0559B03F6C9}" type="pres">
      <dgm:prSet presAssocID="{374B918E-C0AF-43CD-98E0-BE2B14EE099B}" presName="connSite2" presStyleCnt="0"/>
      <dgm:spPr/>
    </dgm:pt>
    <dgm:pt modelId="{DB574B0A-A83C-4707-8477-5ED9A31FC15A}" type="pres">
      <dgm:prSet presAssocID="{2343E2AA-D20D-4A53-94ED-4A61FFBA882C}" presName="Name18" presStyleLbl="sibTrans2D1" presStyleIdx="1" presStyleCnt="2"/>
      <dgm:spPr/>
    </dgm:pt>
    <dgm:pt modelId="{90646356-980A-410D-B80C-80FB1D537141}" type="pres">
      <dgm:prSet presAssocID="{49B8C19B-11F4-4232-8671-EBB674F100B8}" presName="composite1" presStyleCnt="0"/>
      <dgm:spPr/>
    </dgm:pt>
    <dgm:pt modelId="{5187836B-EDE6-47D9-B4C7-C4D524860716}" type="pres">
      <dgm:prSet presAssocID="{49B8C19B-11F4-4232-8671-EBB674F100B8}" presName="dummyNode1" presStyleLbl="node1" presStyleIdx="1" presStyleCnt="3"/>
      <dgm:spPr/>
    </dgm:pt>
    <dgm:pt modelId="{DC3D96C3-E259-47EE-92BA-83DC720A2570}" type="pres">
      <dgm:prSet presAssocID="{49B8C19B-11F4-4232-8671-EBB674F100B8}" presName="childNode1" presStyleLbl="bgAcc1" presStyleIdx="2" presStyleCnt="3">
        <dgm:presLayoutVars>
          <dgm:bulletEnabled val="1"/>
        </dgm:presLayoutVars>
      </dgm:prSet>
      <dgm:spPr/>
    </dgm:pt>
    <dgm:pt modelId="{965B4B92-BF16-4991-A67B-0B0410E42CC1}" type="pres">
      <dgm:prSet presAssocID="{49B8C19B-11F4-4232-8671-EBB674F100B8}" presName="childNode1tx" presStyleLbl="bgAcc1" presStyleIdx="2" presStyleCnt="3">
        <dgm:presLayoutVars>
          <dgm:bulletEnabled val="1"/>
        </dgm:presLayoutVars>
      </dgm:prSet>
      <dgm:spPr/>
    </dgm:pt>
    <dgm:pt modelId="{FCE182B4-0B55-41FE-85E9-1A18E903813D}" type="pres">
      <dgm:prSet presAssocID="{49B8C19B-11F4-4232-8671-EBB674F100B8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BF646CBA-EFD9-4A11-8546-C69B81AD7D7F}" type="pres">
      <dgm:prSet presAssocID="{49B8C19B-11F4-4232-8671-EBB674F100B8}" presName="connSite1" presStyleCnt="0"/>
      <dgm:spPr/>
    </dgm:pt>
  </dgm:ptLst>
  <dgm:cxnLst>
    <dgm:cxn modelId="{7EBD8305-6B52-40D1-A003-E8D62DB7FE66}" type="presOf" srcId="{B54ECBCA-837B-4817-9F57-09D37484C134}" destId="{DC3D96C3-E259-47EE-92BA-83DC720A2570}" srcOrd="0" destOrd="2" presId="urn:microsoft.com/office/officeart/2005/8/layout/hProcess4"/>
    <dgm:cxn modelId="{E3B89B0A-B320-4725-BE51-557550FE9FC9}" srcId="{374B918E-C0AF-43CD-98E0-BE2B14EE099B}" destId="{63AA6CDC-0BC3-4C25-B6F8-DD1232CBD094}" srcOrd="2" destOrd="0" parTransId="{EFFF3E80-E8AB-4C81-AE57-1F727D1E53D2}" sibTransId="{EE06F227-CD8F-41FB-8A11-F4E6FD15F56F}"/>
    <dgm:cxn modelId="{C9CE4917-0F8F-4B73-8D60-C1DB8976D64E}" type="presOf" srcId="{D6CF0C4B-FD00-48E4-9DA8-964390EBE023}" destId="{062128EF-248A-4AED-AB48-FAFFB400D0B2}" srcOrd="0" destOrd="0" presId="urn:microsoft.com/office/officeart/2005/8/layout/hProcess4"/>
    <dgm:cxn modelId="{AF2D6A1C-7717-4995-87B2-812769E15A5F}" type="presOf" srcId="{32B9AC13-A84E-4BE9-968E-E2AAF3E3DD1B}" destId="{062128EF-248A-4AED-AB48-FAFFB400D0B2}" srcOrd="0" destOrd="2" presId="urn:microsoft.com/office/officeart/2005/8/layout/hProcess4"/>
    <dgm:cxn modelId="{83D4A21F-6142-4D0E-8C81-E1450BFF61C5}" type="presOf" srcId="{825BBC13-0D1F-482F-97A2-EDD90CEBDF5D}" destId="{DC3D96C3-E259-47EE-92BA-83DC720A2570}" srcOrd="0" destOrd="1" presId="urn:microsoft.com/office/officeart/2005/8/layout/hProcess4"/>
    <dgm:cxn modelId="{6F2A1427-9A42-4E61-AE76-A17062A6B4DB}" type="presOf" srcId="{32B9AC13-A84E-4BE9-968E-E2AAF3E3DD1B}" destId="{EF85914E-A06A-4E1B-8119-0D453FCA2037}" srcOrd="1" destOrd="2" presId="urn:microsoft.com/office/officeart/2005/8/layout/hProcess4"/>
    <dgm:cxn modelId="{6520E232-AF98-4405-9AAA-D8C59B839F1C}" type="presOf" srcId="{78B811BC-720B-4992-B30A-41BA5D663650}" destId="{EF85914E-A06A-4E1B-8119-0D453FCA2037}" srcOrd="1" destOrd="1" presId="urn:microsoft.com/office/officeart/2005/8/layout/hProcess4"/>
    <dgm:cxn modelId="{A19F0838-8E11-4893-B4EB-0E1E82111315}" type="presOf" srcId="{374B918E-C0AF-43CD-98E0-BE2B14EE099B}" destId="{89989626-FA9B-40A9-A172-AE2A30FDF987}" srcOrd="0" destOrd="0" presId="urn:microsoft.com/office/officeart/2005/8/layout/hProcess4"/>
    <dgm:cxn modelId="{0E91A439-EF97-49C9-A7F1-C9C7B7790E9A}" type="presOf" srcId="{63AA6CDC-0BC3-4C25-B6F8-DD1232CBD094}" destId="{C9D4C9A9-A0A5-4671-A787-D55D36A09E9F}" srcOrd="0" destOrd="2" presId="urn:microsoft.com/office/officeart/2005/8/layout/hProcess4"/>
    <dgm:cxn modelId="{66D2335E-485A-45DF-91C9-A4598E35F58D}" srcId="{49B8C19B-11F4-4232-8671-EBB674F100B8}" destId="{168A331B-AA41-4019-8981-0BBB0F1134E3}" srcOrd="0" destOrd="0" parTransId="{A2B22344-9639-4447-9821-7B2C671F50AE}" sibTransId="{7F4ABE52-B1DB-4917-BACA-20129E7162BC}"/>
    <dgm:cxn modelId="{4033FC41-9B0C-46DB-9B7F-2BBA2F2213E1}" srcId="{F02D471F-D5CF-49FA-B47E-F9A904B8A61D}" destId="{374B918E-C0AF-43CD-98E0-BE2B14EE099B}" srcOrd="1" destOrd="0" parTransId="{C52964AB-A3E5-4248-9471-B7C0C203FFFB}" sibTransId="{2343E2AA-D20D-4A53-94ED-4A61FFBA882C}"/>
    <dgm:cxn modelId="{C41E4B46-E1E1-410B-A557-6319C7A5848E}" type="presOf" srcId="{63AA6CDC-0BC3-4C25-B6F8-DD1232CBD094}" destId="{9ADE367D-B157-4110-BA0A-441EE005414E}" srcOrd="1" destOrd="2" presId="urn:microsoft.com/office/officeart/2005/8/layout/hProcess4"/>
    <dgm:cxn modelId="{76758C6F-65F1-4D9A-BE9F-930EA7F82D54}" type="presOf" srcId="{78B811BC-720B-4992-B30A-41BA5D663650}" destId="{062128EF-248A-4AED-AB48-FAFFB400D0B2}" srcOrd="0" destOrd="1" presId="urn:microsoft.com/office/officeart/2005/8/layout/hProcess4"/>
    <dgm:cxn modelId="{EC236570-6E85-427A-9C2D-FFF6E1DBA832}" srcId="{49B8C19B-11F4-4232-8671-EBB674F100B8}" destId="{B54ECBCA-837B-4817-9F57-09D37484C134}" srcOrd="2" destOrd="0" parTransId="{F7C3341A-DC99-4E1A-AA3D-94B653E67898}" sibTransId="{D2F2DFB1-AF26-484F-98A3-6CE09D95E695}"/>
    <dgm:cxn modelId="{BB310E72-6C36-4CB7-927A-A309513BAF03}" srcId="{F439813D-2FB4-4544-AABD-5B2545BDDD18}" destId="{32B9AC13-A84E-4BE9-968E-E2AAF3E3DD1B}" srcOrd="2" destOrd="0" parTransId="{62F84BB4-1D0B-4D7E-9E19-C0BCD02EE1F9}" sibTransId="{E006224F-AA9F-41B2-9E6B-415837E8DD3F}"/>
    <dgm:cxn modelId="{F6A9D477-C204-40B7-ADEE-E5D336EE2216}" type="presOf" srcId="{B54ECBCA-837B-4817-9F57-09D37484C134}" destId="{965B4B92-BF16-4991-A67B-0B0410E42CC1}" srcOrd="1" destOrd="2" presId="urn:microsoft.com/office/officeart/2005/8/layout/hProcess4"/>
    <dgm:cxn modelId="{A5FE3E5A-0ECC-4FCF-B273-76351BFDDC46}" srcId="{F02D471F-D5CF-49FA-B47E-F9A904B8A61D}" destId="{49B8C19B-11F4-4232-8671-EBB674F100B8}" srcOrd="2" destOrd="0" parTransId="{BDF38D05-3CD4-41AF-BF38-1E35C20A5A15}" sibTransId="{1D61E68A-5D4F-4BFA-9176-EAD36255D17D}"/>
    <dgm:cxn modelId="{01FF307E-2CDB-44F9-BB8D-B77EA01407D0}" type="presOf" srcId="{86E86C40-431A-4576-8096-9D5812DD4EA6}" destId="{C9D4C9A9-A0A5-4671-A787-D55D36A09E9F}" srcOrd="0" destOrd="0" presId="urn:microsoft.com/office/officeart/2005/8/layout/hProcess4"/>
    <dgm:cxn modelId="{A7D9AE81-5F62-45C7-8CA9-FB9C14F61790}" type="presOf" srcId="{825BBC13-0D1F-482F-97A2-EDD90CEBDF5D}" destId="{965B4B92-BF16-4991-A67B-0B0410E42CC1}" srcOrd="1" destOrd="1" presId="urn:microsoft.com/office/officeart/2005/8/layout/hProcess4"/>
    <dgm:cxn modelId="{50E08988-389D-4472-B50C-11C682F9A404}" type="presOf" srcId="{86E86C40-431A-4576-8096-9D5812DD4EA6}" destId="{9ADE367D-B157-4110-BA0A-441EE005414E}" srcOrd="1" destOrd="0" presId="urn:microsoft.com/office/officeart/2005/8/layout/hProcess4"/>
    <dgm:cxn modelId="{225B548B-DDFB-4BEA-9085-9CF67C1943A7}" srcId="{49B8C19B-11F4-4232-8671-EBB674F100B8}" destId="{825BBC13-0D1F-482F-97A2-EDD90CEBDF5D}" srcOrd="1" destOrd="0" parTransId="{5CF8157B-C95E-4AD2-AA53-114142069A16}" sibTransId="{F943651C-2BCD-4401-821F-1A49B53D7F30}"/>
    <dgm:cxn modelId="{1EA3548C-5A3E-4D3B-9000-FAC5543FF5C8}" type="presOf" srcId="{D7E94A83-F5FB-4E18-81AC-5A73B0FCFADB}" destId="{9ADE367D-B157-4110-BA0A-441EE005414E}" srcOrd="1" destOrd="1" presId="urn:microsoft.com/office/officeart/2005/8/layout/hProcess4"/>
    <dgm:cxn modelId="{65487A8E-9AFA-4BD0-A600-348B56C57A49}" srcId="{F02D471F-D5CF-49FA-B47E-F9A904B8A61D}" destId="{F439813D-2FB4-4544-AABD-5B2545BDDD18}" srcOrd="0" destOrd="0" parTransId="{1330CF86-54CD-44A8-A9FB-27C5AAE32F15}" sibTransId="{82ABFD8C-4B2C-4138-BC4F-28564A6F95CC}"/>
    <dgm:cxn modelId="{D5583191-5EAD-4324-A962-25A72C05B739}" type="presOf" srcId="{82ABFD8C-4B2C-4138-BC4F-28564A6F95CC}" destId="{4E2A8CE2-5072-44A7-B9F8-191349D1591C}" srcOrd="0" destOrd="0" presId="urn:microsoft.com/office/officeart/2005/8/layout/hProcess4"/>
    <dgm:cxn modelId="{7879DD9C-84E3-4D11-A0A6-A092557A1607}" type="presOf" srcId="{168A331B-AA41-4019-8981-0BBB0F1134E3}" destId="{DC3D96C3-E259-47EE-92BA-83DC720A2570}" srcOrd="0" destOrd="0" presId="urn:microsoft.com/office/officeart/2005/8/layout/hProcess4"/>
    <dgm:cxn modelId="{ED70259D-82C9-40E2-86B3-D7F64E04CBC8}" srcId="{374B918E-C0AF-43CD-98E0-BE2B14EE099B}" destId="{D7E94A83-F5FB-4E18-81AC-5A73B0FCFADB}" srcOrd="1" destOrd="0" parTransId="{C79DF0B3-0DC8-4535-9465-30D7FB26AA40}" sibTransId="{CD342B95-E251-4299-B35E-F807CCA86238}"/>
    <dgm:cxn modelId="{B53E8F9F-87BB-4DED-AB50-477E10153402}" type="presOf" srcId="{D7E94A83-F5FB-4E18-81AC-5A73B0FCFADB}" destId="{C9D4C9A9-A0A5-4671-A787-D55D36A09E9F}" srcOrd="0" destOrd="1" presId="urn:microsoft.com/office/officeart/2005/8/layout/hProcess4"/>
    <dgm:cxn modelId="{B84D09BE-AF00-4E56-9EB3-10A77B5C6B68}" type="presOf" srcId="{F02D471F-D5CF-49FA-B47E-F9A904B8A61D}" destId="{C95D8F80-B160-48CD-9489-0AF3DB252B32}" srcOrd="0" destOrd="0" presId="urn:microsoft.com/office/officeart/2005/8/layout/hProcess4"/>
    <dgm:cxn modelId="{C06A33E2-B113-4AA0-A756-721D833F16E0}" type="presOf" srcId="{168A331B-AA41-4019-8981-0BBB0F1134E3}" destId="{965B4B92-BF16-4991-A67B-0B0410E42CC1}" srcOrd="1" destOrd="0" presId="urn:microsoft.com/office/officeart/2005/8/layout/hProcess4"/>
    <dgm:cxn modelId="{8B0297E2-48C0-4950-97CA-EEEE1222E408}" srcId="{F439813D-2FB4-4544-AABD-5B2545BDDD18}" destId="{D6CF0C4B-FD00-48E4-9DA8-964390EBE023}" srcOrd="0" destOrd="0" parTransId="{058ABD97-F36A-4611-AB57-A5C2F46E86F0}" sibTransId="{65F21FCF-94BB-411F-969C-DC6AF304AA27}"/>
    <dgm:cxn modelId="{91A6D3EB-1DB7-4915-B505-CFB196B3177D}" type="presOf" srcId="{D6CF0C4B-FD00-48E4-9DA8-964390EBE023}" destId="{EF85914E-A06A-4E1B-8119-0D453FCA2037}" srcOrd="1" destOrd="0" presId="urn:microsoft.com/office/officeart/2005/8/layout/hProcess4"/>
    <dgm:cxn modelId="{6C3DC8F3-89BC-4678-A913-83FA05E95191}" type="presOf" srcId="{49B8C19B-11F4-4232-8671-EBB674F100B8}" destId="{FCE182B4-0B55-41FE-85E9-1A18E903813D}" srcOrd="0" destOrd="0" presId="urn:microsoft.com/office/officeart/2005/8/layout/hProcess4"/>
    <dgm:cxn modelId="{A10174F6-00D4-437D-A9D5-71A3863F9F8E}" srcId="{374B918E-C0AF-43CD-98E0-BE2B14EE099B}" destId="{86E86C40-431A-4576-8096-9D5812DD4EA6}" srcOrd="0" destOrd="0" parTransId="{9E76C5BA-EFF3-4DC5-975F-DDB00DA0CABC}" sibTransId="{63CD6B7C-8319-4F8D-9802-463FD8D2A1C8}"/>
    <dgm:cxn modelId="{F0A93AF8-77C9-450D-AB65-C0407A50DAC9}" srcId="{F439813D-2FB4-4544-AABD-5B2545BDDD18}" destId="{78B811BC-720B-4992-B30A-41BA5D663650}" srcOrd="1" destOrd="0" parTransId="{3496228E-177A-4DD5-B6C3-3A5A34FB6B4F}" sibTransId="{0B3E2558-6074-43A2-97CA-088A97A7D220}"/>
    <dgm:cxn modelId="{EA8515FA-B7E8-4952-ACDF-D92CB35D095A}" type="presOf" srcId="{2343E2AA-D20D-4A53-94ED-4A61FFBA882C}" destId="{DB574B0A-A83C-4707-8477-5ED9A31FC15A}" srcOrd="0" destOrd="0" presId="urn:microsoft.com/office/officeart/2005/8/layout/hProcess4"/>
    <dgm:cxn modelId="{24C525FA-076E-4375-93FF-936F69D6FE4A}" type="presOf" srcId="{F439813D-2FB4-4544-AABD-5B2545BDDD18}" destId="{DD1B1687-F14A-4415-BC36-9E9C045EF740}" srcOrd="0" destOrd="0" presId="urn:microsoft.com/office/officeart/2005/8/layout/hProcess4"/>
    <dgm:cxn modelId="{BCE41AAE-2D40-4C3D-B3F2-3CE264FEBA83}" type="presParOf" srcId="{C95D8F80-B160-48CD-9489-0AF3DB252B32}" destId="{FC83A8E9-8E1B-46DB-8D08-C7C4AE127813}" srcOrd="0" destOrd="0" presId="urn:microsoft.com/office/officeart/2005/8/layout/hProcess4"/>
    <dgm:cxn modelId="{096366AD-2FEB-4CAD-AADA-D4AD91139307}" type="presParOf" srcId="{C95D8F80-B160-48CD-9489-0AF3DB252B32}" destId="{CBF84E5E-F87C-4EDE-9C86-86CB96D47BB7}" srcOrd="1" destOrd="0" presId="urn:microsoft.com/office/officeart/2005/8/layout/hProcess4"/>
    <dgm:cxn modelId="{BF64B953-5E52-4E9E-867B-32B928DE24C5}" type="presParOf" srcId="{C95D8F80-B160-48CD-9489-0AF3DB252B32}" destId="{AD19FFE6-8808-4F65-8467-9C9FF24DCF01}" srcOrd="2" destOrd="0" presId="urn:microsoft.com/office/officeart/2005/8/layout/hProcess4"/>
    <dgm:cxn modelId="{F3EAF3C5-2DA8-408A-ACB1-7D1712B79F89}" type="presParOf" srcId="{AD19FFE6-8808-4F65-8467-9C9FF24DCF01}" destId="{D2F1C1FD-D5B5-441E-B3F5-66151F6CA08D}" srcOrd="0" destOrd="0" presId="urn:microsoft.com/office/officeart/2005/8/layout/hProcess4"/>
    <dgm:cxn modelId="{FE6842DC-1CE9-4A65-A377-824AC70680E9}" type="presParOf" srcId="{D2F1C1FD-D5B5-441E-B3F5-66151F6CA08D}" destId="{A63FB740-8A5E-4DB2-9F9B-95579CB43E35}" srcOrd="0" destOrd="0" presId="urn:microsoft.com/office/officeart/2005/8/layout/hProcess4"/>
    <dgm:cxn modelId="{BBD36FD6-4CFE-472E-9D95-A609D0360641}" type="presParOf" srcId="{D2F1C1FD-D5B5-441E-B3F5-66151F6CA08D}" destId="{062128EF-248A-4AED-AB48-FAFFB400D0B2}" srcOrd="1" destOrd="0" presId="urn:microsoft.com/office/officeart/2005/8/layout/hProcess4"/>
    <dgm:cxn modelId="{AC0D1F3D-8044-485D-A9E7-81070067A4CF}" type="presParOf" srcId="{D2F1C1FD-D5B5-441E-B3F5-66151F6CA08D}" destId="{EF85914E-A06A-4E1B-8119-0D453FCA2037}" srcOrd="2" destOrd="0" presId="urn:microsoft.com/office/officeart/2005/8/layout/hProcess4"/>
    <dgm:cxn modelId="{1402E94C-6D88-4961-B2DF-E6D5D25B2B2E}" type="presParOf" srcId="{D2F1C1FD-D5B5-441E-B3F5-66151F6CA08D}" destId="{DD1B1687-F14A-4415-BC36-9E9C045EF740}" srcOrd="3" destOrd="0" presId="urn:microsoft.com/office/officeart/2005/8/layout/hProcess4"/>
    <dgm:cxn modelId="{094C292D-462D-4C80-B9B7-376D52C71674}" type="presParOf" srcId="{D2F1C1FD-D5B5-441E-B3F5-66151F6CA08D}" destId="{0383E58A-C359-48D1-BC7A-B83570E99321}" srcOrd="4" destOrd="0" presId="urn:microsoft.com/office/officeart/2005/8/layout/hProcess4"/>
    <dgm:cxn modelId="{F54B87BD-0D27-4E9B-9E6B-52CB0A642765}" type="presParOf" srcId="{AD19FFE6-8808-4F65-8467-9C9FF24DCF01}" destId="{4E2A8CE2-5072-44A7-B9F8-191349D1591C}" srcOrd="1" destOrd="0" presId="urn:microsoft.com/office/officeart/2005/8/layout/hProcess4"/>
    <dgm:cxn modelId="{1AB540DC-452A-41E5-851D-7A10BB0E538B}" type="presParOf" srcId="{AD19FFE6-8808-4F65-8467-9C9FF24DCF01}" destId="{7E76BCFB-1121-4439-AE87-854DA39D4BB1}" srcOrd="2" destOrd="0" presId="urn:microsoft.com/office/officeart/2005/8/layout/hProcess4"/>
    <dgm:cxn modelId="{4079C1E7-D2B6-4F1D-B385-04FEEF229230}" type="presParOf" srcId="{7E76BCFB-1121-4439-AE87-854DA39D4BB1}" destId="{3FA97EE7-003A-45FC-9AB1-9BF7E4FF5CF5}" srcOrd="0" destOrd="0" presId="urn:microsoft.com/office/officeart/2005/8/layout/hProcess4"/>
    <dgm:cxn modelId="{BB4591A4-026F-41A5-ACBC-4E89F0E6F155}" type="presParOf" srcId="{7E76BCFB-1121-4439-AE87-854DA39D4BB1}" destId="{C9D4C9A9-A0A5-4671-A787-D55D36A09E9F}" srcOrd="1" destOrd="0" presId="urn:microsoft.com/office/officeart/2005/8/layout/hProcess4"/>
    <dgm:cxn modelId="{C6572474-B6E9-4AA7-BA70-17D652958523}" type="presParOf" srcId="{7E76BCFB-1121-4439-AE87-854DA39D4BB1}" destId="{9ADE367D-B157-4110-BA0A-441EE005414E}" srcOrd="2" destOrd="0" presId="urn:microsoft.com/office/officeart/2005/8/layout/hProcess4"/>
    <dgm:cxn modelId="{80AD92F8-E2EF-4A05-9060-A114AA1EE2E4}" type="presParOf" srcId="{7E76BCFB-1121-4439-AE87-854DA39D4BB1}" destId="{89989626-FA9B-40A9-A172-AE2A30FDF987}" srcOrd="3" destOrd="0" presId="urn:microsoft.com/office/officeart/2005/8/layout/hProcess4"/>
    <dgm:cxn modelId="{7BA94DD7-DAE0-4A21-9620-2ED9672647F7}" type="presParOf" srcId="{7E76BCFB-1121-4439-AE87-854DA39D4BB1}" destId="{5713DDCA-E197-40E0-9017-D0559B03F6C9}" srcOrd="4" destOrd="0" presId="urn:microsoft.com/office/officeart/2005/8/layout/hProcess4"/>
    <dgm:cxn modelId="{8888F302-6614-465A-81CA-C6F7FB35CE34}" type="presParOf" srcId="{AD19FFE6-8808-4F65-8467-9C9FF24DCF01}" destId="{DB574B0A-A83C-4707-8477-5ED9A31FC15A}" srcOrd="3" destOrd="0" presId="urn:microsoft.com/office/officeart/2005/8/layout/hProcess4"/>
    <dgm:cxn modelId="{6E820F4B-FB20-4CBB-85FA-DF7DF663A83B}" type="presParOf" srcId="{AD19FFE6-8808-4F65-8467-9C9FF24DCF01}" destId="{90646356-980A-410D-B80C-80FB1D537141}" srcOrd="4" destOrd="0" presId="urn:microsoft.com/office/officeart/2005/8/layout/hProcess4"/>
    <dgm:cxn modelId="{EE706896-6166-44D7-9099-57293FFA5658}" type="presParOf" srcId="{90646356-980A-410D-B80C-80FB1D537141}" destId="{5187836B-EDE6-47D9-B4C7-C4D524860716}" srcOrd="0" destOrd="0" presId="urn:microsoft.com/office/officeart/2005/8/layout/hProcess4"/>
    <dgm:cxn modelId="{BDB770FE-C41E-4652-9D05-29DD70E730ED}" type="presParOf" srcId="{90646356-980A-410D-B80C-80FB1D537141}" destId="{DC3D96C3-E259-47EE-92BA-83DC720A2570}" srcOrd="1" destOrd="0" presId="urn:microsoft.com/office/officeart/2005/8/layout/hProcess4"/>
    <dgm:cxn modelId="{A740EAFA-ECD7-4381-BD15-C3F2C2327377}" type="presParOf" srcId="{90646356-980A-410D-B80C-80FB1D537141}" destId="{965B4B92-BF16-4991-A67B-0B0410E42CC1}" srcOrd="2" destOrd="0" presId="urn:microsoft.com/office/officeart/2005/8/layout/hProcess4"/>
    <dgm:cxn modelId="{7FA407F8-2F46-4705-81B3-E3394E71D92D}" type="presParOf" srcId="{90646356-980A-410D-B80C-80FB1D537141}" destId="{FCE182B4-0B55-41FE-85E9-1A18E903813D}" srcOrd="3" destOrd="0" presId="urn:microsoft.com/office/officeart/2005/8/layout/hProcess4"/>
    <dgm:cxn modelId="{4EDA6247-5613-4EA8-8F69-BAE93886773D}" type="presParOf" srcId="{90646356-980A-410D-B80C-80FB1D537141}" destId="{BF646CBA-EFD9-4A11-8546-C69B81AD7D7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0F3348-8B49-48EA-BCC5-46FDEF8C9827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C83D2225-F67E-4526-8F0C-4A97E8197894}">
      <dgm:prSet phldrT="[Texto]" phldr="0"/>
      <dgm:spPr/>
      <dgm:t>
        <a:bodyPr/>
        <a:lstStyle/>
        <a:p>
          <a:pPr rtl="0"/>
          <a:r>
            <a:rPr lang="pt-BR" dirty="0">
              <a:latin typeface="Calibri"/>
            </a:rPr>
            <a:t> </a:t>
          </a:r>
          <a:r>
            <a:rPr lang="pt-BR" b="0" i="0" u="none" strike="noStrike" cap="none" baseline="0" noProof="0" dirty="0">
              <a:latin typeface="Calibri"/>
              <a:cs typeface="Calibri"/>
            </a:rPr>
            <a:t>Vigência do RPC</a:t>
          </a:r>
        </a:p>
      </dgm:t>
    </dgm:pt>
    <dgm:pt modelId="{15FB4DF3-C238-4F6F-8CCC-DFC82DF63C16}" type="parTrans" cxnId="{011732A7-4328-42CD-AAD9-E9253DB013AC}">
      <dgm:prSet/>
      <dgm:spPr/>
      <dgm:t>
        <a:bodyPr/>
        <a:lstStyle/>
        <a:p>
          <a:endParaRPr lang="pt-BR"/>
        </a:p>
      </dgm:t>
    </dgm:pt>
    <dgm:pt modelId="{3B6AFA2F-B99F-4447-B113-DA74112EAF12}" type="sibTrans" cxnId="{011732A7-4328-42CD-AAD9-E9253DB013AC}">
      <dgm:prSet/>
      <dgm:spPr/>
      <dgm:t>
        <a:bodyPr/>
        <a:lstStyle/>
        <a:p>
          <a:endParaRPr lang="pt-BR"/>
        </a:p>
      </dgm:t>
    </dgm:pt>
    <dgm:pt modelId="{348F453D-2F23-4D97-9B6D-15FEB5B4CD59}">
      <dgm:prSet phldrT="[Texto]" phldr="0"/>
      <dgm:spPr/>
      <dgm:t>
        <a:bodyPr/>
        <a:lstStyle/>
        <a:p>
          <a:pPr rtl="0"/>
          <a:r>
            <a:rPr lang="pt-BR" dirty="0">
              <a:latin typeface="Calibri"/>
            </a:rPr>
            <a:t> Recomenda-se que o início de vigência RPC seja publicação da aprovação celebração do convênio de adesão</a:t>
          </a:r>
          <a:endParaRPr lang="pt-BR" dirty="0"/>
        </a:p>
      </dgm:t>
    </dgm:pt>
    <dgm:pt modelId="{4CDDA257-3FFE-4B00-B99A-E7756FA63F1F}" type="parTrans" cxnId="{45E76E92-4988-4DEC-96AF-4D14B683B5F1}">
      <dgm:prSet/>
      <dgm:spPr/>
      <dgm:t>
        <a:bodyPr/>
        <a:lstStyle/>
        <a:p>
          <a:endParaRPr lang="pt-BR"/>
        </a:p>
      </dgm:t>
    </dgm:pt>
    <dgm:pt modelId="{721CBB59-EDEE-43E2-8161-255DD4FD3D9F}" type="sibTrans" cxnId="{45E76E92-4988-4DEC-96AF-4D14B683B5F1}">
      <dgm:prSet/>
      <dgm:spPr/>
      <dgm:t>
        <a:bodyPr/>
        <a:lstStyle/>
        <a:p>
          <a:endParaRPr lang="pt-BR"/>
        </a:p>
      </dgm:t>
    </dgm:pt>
    <dgm:pt modelId="{5A49127F-EEDB-4FE9-A978-3413846CAD50}">
      <dgm:prSet phldrT="[Texto]" phldr="0"/>
      <dgm:spPr/>
      <dgm:t>
        <a:bodyPr/>
        <a:lstStyle/>
        <a:p>
          <a:pPr rtl="0"/>
          <a:r>
            <a:rPr lang="pt-BR" dirty="0">
              <a:latin typeface="Calibri"/>
            </a:rPr>
            <a:t>É a partir do início de vigência que se aplicará o teto do RGPS ao RPPS aos servidores alcançados pela Lei</a:t>
          </a:r>
          <a:endParaRPr lang="pt-BR" dirty="0"/>
        </a:p>
      </dgm:t>
    </dgm:pt>
    <dgm:pt modelId="{0C931C8D-3857-4C55-8AD7-321E48472A90}" type="parTrans" cxnId="{6EDAC683-6E15-419B-9B7E-94C20B007FC1}">
      <dgm:prSet/>
      <dgm:spPr/>
      <dgm:t>
        <a:bodyPr/>
        <a:lstStyle/>
        <a:p>
          <a:endParaRPr lang="pt-BR"/>
        </a:p>
      </dgm:t>
    </dgm:pt>
    <dgm:pt modelId="{76669FB6-B11E-41FB-970C-BA00BAF8227F}" type="sibTrans" cxnId="{6EDAC683-6E15-419B-9B7E-94C20B007FC1}">
      <dgm:prSet/>
      <dgm:spPr/>
      <dgm:t>
        <a:bodyPr/>
        <a:lstStyle/>
        <a:p>
          <a:endParaRPr lang="pt-BR"/>
        </a:p>
      </dgm:t>
    </dgm:pt>
    <dgm:pt modelId="{31977626-C941-48E3-BA65-C70C5529735B}">
      <dgm:prSet phldr="0"/>
      <dgm:spPr/>
      <dgm:t>
        <a:bodyPr/>
        <a:lstStyle/>
        <a:p>
          <a:pPr rtl="0"/>
          <a:r>
            <a:rPr lang="pt-BR" dirty="0">
              <a:latin typeface="Arial"/>
              <a:cs typeface="Arial"/>
            </a:rPr>
            <a:t>Na minuta de PL do Guia, o Ente só poderá nomear novos servidores após a vigência do RPC</a:t>
          </a:r>
        </a:p>
      </dgm:t>
    </dgm:pt>
    <dgm:pt modelId="{96637312-F8AD-4DB0-8FDB-F0B6B87A680D}" type="parTrans" cxnId="{C6DB73E5-875F-4526-9BA8-C274D843586A}">
      <dgm:prSet/>
      <dgm:spPr/>
      <dgm:t>
        <a:bodyPr/>
        <a:lstStyle/>
        <a:p>
          <a:endParaRPr lang="pt-BR"/>
        </a:p>
      </dgm:t>
    </dgm:pt>
    <dgm:pt modelId="{BE708281-7D04-43C4-A25D-945E4607A504}" type="sibTrans" cxnId="{C6DB73E5-875F-4526-9BA8-C274D843586A}">
      <dgm:prSet/>
      <dgm:spPr/>
      <dgm:t>
        <a:bodyPr/>
        <a:lstStyle/>
        <a:p>
          <a:endParaRPr lang="pt-BR"/>
        </a:p>
      </dgm:t>
    </dgm:pt>
    <dgm:pt modelId="{2DA1C4E5-72E5-4CCD-97C4-BE97442149B3}">
      <dgm:prSet phldr="0"/>
      <dgm:spPr/>
      <dgm:t>
        <a:bodyPr/>
        <a:lstStyle/>
        <a:p>
          <a:pPr rtl="0"/>
          <a:r>
            <a:rPr lang="pt-BR" dirty="0">
              <a:latin typeface="Arial"/>
              <a:cs typeface="Arial"/>
            </a:rPr>
            <a:t>A migração somente será possível após a vigência do RPC</a:t>
          </a:r>
        </a:p>
      </dgm:t>
    </dgm:pt>
    <dgm:pt modelId="{2B235167-C60A-4D31-AA06-88493AF8514C}" type="parTrans" cxnId="{950B662C-8D38-42CB-BC0B-026678BA9C87}">
      <dgm:prSet/>
      <dgm:spPr/>
      <dgm:t>
        <a:bodyPr/>
        <a:lstStyle/>
        <a:p>
          <a:endParaRPr lang="pt-BR"/>
        </a:p>
      </dgm:t>
    </dgm:pt>
    <dgm:pt modelId="{4E79AA2F-F79B-40E8-97BB-E47D05531FD1}" type="sibTrans" cxnId="{950B662C-8D38-42CB-BC0B-026678BA9C87}">
      <dgm:prSet/>
      <dgm:spPr/>
      <dgm:t>
        <a:bodyPr/>
        <a:lstStyle/>
        <a:p>
          <a:endParaRPr lang="pt-BR"/>
        </a:p>
      </dgm:t>
    </dgm:pt>
    <dgm:pt modelId="{77563EB4-FB4A-4500-9FAD-C125FBB80A70}" type="pres">
      <dgm:prSet presAssocID="{150F3348-8B49-48EA-BCC5-46FDEF8C9827}" presName="theList" presStyleCnt="0">
        <dgm:presLayoutVars>
          <dgm:dir/>
          <dgm:animLvl val="lvl"/>
          <dgm:resizeHandles val="exact"/>
        </dgm:presLayoutVars>
      </dgm:prSet>
      <dgm:spPr/>
    </dgm:pt>
    <dgm:pt modelId="{641B811B-A262-4A25-B1B3-C3AA646F4618}" type="pres">
      <dgm:prSet presAssocID="{C83D2225-F67E-4526-8F0C-4A97E8197894}" presName="compNode" presStyleCnt="0"/>
      <dgm:spPr/>
    </dgm:pt>
    <dgm:pt modelId="{9C73D24A-DADE-4674-A8AE-E6933E751D69}" type="pres">
      <dgm:prSet presAssocID="{C83D2225-F67E-4526-8F0C-4A97E8197894}" presName="aNode" presStyleLbl="bgShp" presStyleIdx="0" presStyleCnt="1"/>
      <dgm:spPr/>
    </dgm:pt>
    <dgm:pt modelId="{C1D7BB52-4655-45C3-A7E6-2B50DFFE8C29}" type="pres">
      <dgm:prSet presAssocID="{C83D2225-F67E-4526-8F0C-4A97E8197894}" presName="textNode" presStyleLbl="bgShp" presStyleIdx="0" presStyleCnt="1"/>
      <dgm:spPr/>
    </dgm:pt>
    <dgm:pt modelId="{C47298E0-0E67-4FAF-8894-7B5D150BC6F2}" type="pres">
      <dgm:prSet presAssocID="{C83D2225-F67E-4526-8F0C-4A97E8197894}" presName="compChildNode" presStyleCnt="0"/>
      <dgm:spPr/>
    </dgm:pt>
    <dgm:pt modelId="{621C1B34-9711-4EEF-BA18-09067D4D863A}" type="pres">
      <dgm:prSet presAssocID="{C83D2225-F67E-4526-8F0C-4A97E8197894}" presName="theInnerList" presStyleCnt="0"/>
      <dgm:spPr/>
    </dgm:pt>
    <dgm:pt modelId="{BC33039D-100E-4CA8-8CF8-747C5EC4B428}" type="pres">
      <dgm:prSet presAssocID="{348F453D-2F23-4D97-9B6D-15FEB5B4CD59}" presName="childNode" presStyleLbl="node1" presStyleIdx="0" presStyleCnt="4">
        <dgm:presLayoutVars>
          <dgm:bulletEnabled val="1"/>
        </dgm:presLayoutVars>
      </dgm:prSet>
      <dgm:spPr/>
    </dgm:pt>
    <dgm:pt modelId="{01E6DA2A-AA74-4FA2-844A-CBD84051837C}" type="pres">
      <dgm:prSet presAssocID="{348F453D-2F23-4D97-9B6D-15FEB5B4CD59}" presName="aSpace2" presStyleCnt="0"/>
      <dgm:spPr/>
    </dgm:pt>
    <dgm:pt modelId="{14BB9FA0-A58B-44FF-9656-62D23F441DDC}" type="pres">
      <dgm:prSet presAssocID="{5A49127F-EEDB-4FE9-A978-3413846CAD50}" presName="childNode" presStyleLbl="node1" presStyleIdx="1" presStyleCnt="4">
        <dgm:presLayoutVars>
          <dgm:bulletEnabled val="1"/>
        </dgm:presLayoutVars>
      </dgm:prSet>
      <dgm:spPr/>
    </dgm:pt>
    <dgm:pt modelId="{38566990-7E34-4291-A319-42231E45671E}" type="pres">
      <dgm:prSet presAssocID="{5A49127F-EEDB-4FE9-A978-3413846CAD50}" presName="aSpace2" presStyleCnt="0"/>
      <dgm:spPr/>
    </dgm:pt>
    <dgm:pt modelId="{580E89A2-FD75-42DE-AADA-32A546F1E408}" type="pres">
      <dgm:prSet presAssocID="{31977626-C941-48E3-BA65-C70C5529735B}" presName="childNode" presStyleLbl="node1" presStyleIdx="2" presStyleCnt="4">
        <dgm:presLayoutVars>
          <dgm:bulletEnabled val="1"/>
        </dgm:presLayoutVars>
      </dgm:prSet>
      <dgm:spPr/>
    </dgm:pt>
    <dgm:pt modelId="{150E6AAF-EE1F-4987-AB8B-012CC6EA205F}" type="pres">
      <dgm:prSet presAssocID="{31977626-C941-48E3-BA65-C70C5529735B}" presName="aSpace2" presStyleCnt="0"/>
      <dgm:spPr/>
    </dgm:pt>
    <dgm:pt modelId="{F9243228-F129-4AC0-8B4B-D5B571339E06}" type="pres">
      <dgm:prSet presAssocID="{2DA1C4E5-72E5-4CCD-97C4-BE97442149B3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8FD52825-6123-4615-8639-26E7040BA4D9}" type="presOf" srcId="{2DA1C4E5-72E5-4CCD-97C4-BE97442149B3}" destId="{F9243228-F129-4AC0-8B4B-D5B571339E06}" srcOrd="0" destOrd="0" presId="urn:microsoft.com/office/officeart/2005/8/layout/lProcess2"/>
    <dgm:cxn modelId="{BD07D125-A979-4258-A117-BFCE2F141C39}" type="presOf" srcId="{C83D2225-F67E-4526-8F0C-4A97E8197894}" destId="{C1D7BB52-4655-45C3-A7E6-2B50DFFE8C29}" srcOrd="1" destOrd="0" presId="urn:microsoft.com/office/officeart/2005/8/layout/lProcess2"/>
    <dgm:cxn modelId="{950B662C-8D38-42CB-BC0B-026678BA9C87}" srcId="{C83D2225-F67E-4526-8F0C-4A97E8197894}" destId="{2DA1C4E5-72E5-4CCD-97C4-BE97442149B3}" srcOrd="3" destOrd="0" parTransId="{2B235167-C60A-4D31-AA06-88493AF8514C}" sibTransId="{4E79AA2F-F79B-40E8-97BB-E47D05531FD1}"/>
    <dgm:cxn modelId="{1533E064-4B56-405D-A941-5ECE55DD1BC6}" type="presOf" srcId="{5A49127F-EEDB-4FE9-A978-3413846CAD50}" destId="{14BB9FA0-A58B-44FF-9656-62D23F441DDC}" srcOrd="0" destOrd="0" presId="urn:microsoft.com/office/officeart/2005/8/layout/lProcess2"/>
    <dgm:cxn modelId="{081F7355-02C7-4762-A321-49C53F68BD4A}" type="presOf" srcId="{31977626-C941-48E3-BA65-C70C5529735B}" destId="{580E89A2-FD75-42DE-AADA-32A546F1E408}" srcOrd="0" destOrd="0" presId="urn:microsoft.com/office/officeart/2005/8/layout/lProcess2"/>
    <dgm:cxn modelId="{EB9E5D80-4F94-43CD-A01D-F154BE0E13F3}" type="presOf" srcId="{150F3348-8B49-48EA-BCC5-46FDEF8C9827}" destId="{77563EB4-FB4A-4500-9FAD-C125FBB80A70}" srcOrd="0" destOrd="0" presId="urn:microsoft.com/office/officeart/2005/8/layout/lProcess2"/>
    <dgm:cxn modelId="{6EDAC683-6E15-419B-9B7E-94C20B007FC1}" srcId="{C83D2225-F67E-4526-8F0C-4A97E8197894}" destId="{5A49127F-EEDB-4FE9-A978-3413846CAD50}" srcOrd="1" destOrd="0" parTransId="{0C931C8D-3857-4C55-8AD7-321E48472A90}" sibTransId="{76669FB6-B11E-41FB-970C-BA00BAF8227F}"/>
    <dgm:cxn modelId="{7844628E-BE33-4DBC-A3C9-25F00D86D8FE}" type="presOf" srcId="{C83D2225-F67E-4526-8F0C-4A97E8197894}" destId="{9C73D24A-DADE-4674-A8AE-E6933E751D69}" srcOrd="0" destOrd="0" presId="urn:microsoft.com/office/officeart/2005/8/layout/lProcess2"/>
    <dgm:cxn modelId="{45E76E92-4988-4DEC-96AF-4D14B683B5F1}" srcId="{C83D2225-F67E-4526-8F0C-4A97E8197894}" destId="{348F453D-2F23-4D97-9B6D-15FEB5B4CD59}" srcOrd="0" destOrd="0" parTransId="{4CDDA257-3FFE-4B00-B99A-E7756FA63F1F}" sibTransId="{721CBB59-EDEE-43E2-8161-255DD4FD3D9F}"/>
    <dgm:cxn modelId="{DD7B8597-AB83-47C9-9179-56AF81729EBE}" type="presOf" srcId="{348F453D-2F23-4D97-9B6D-15FEB5B4CD59}" destId="{BC33039D-100E-4CA8-8CF8-747C5EC4B428}" srcOrd="0" destOrd="0" presId="urn:microsoft.com/office/officeart/2005/8/layout/lProcess2"/>
    <dgm:cxn modelId="{011732A7-4328-42CD-AAD9-E9253DB013AC}" srcId="{150F3348-8B49-48EA-BCC5-46FDEF8C9827}" destId="{C83D2225-F67E-4526-8F0C-4A97E8197894}" srcOrd="0" destOrd="0" parTransId="{15FB4DF3-C238-4F6F-8CCC-DFC82DF63C16}" sibTransId="{3B6AFA2F-B99F-4447-B113-DA74112EAF12}"/>
    <dgm:cxn modelId="{C6DB73E5-875F-4526-9BA8-C274D843586A}" srcId="{C83D2225-F67E-4526-8F0C-4A97E8197894}" destId="{31977626-C941-48E3-BA65-C70C5529735B}" srcOrd="2" destOrd="0" parTransId="{96637312-F8AD-4DB0-8FDB-F0B6B87A680D}" sibTransId="{BE708281-7D04-43C4-A25D-945E4607A504}"/>
    <dgm:cxn modelId="{DEAA75BE-75B4-40A7-BFFE-2FBEBA5189E1}" type="presParOf" srcId="{77563EB4-FB4A-4500-9FAD-C125FBB80A70}" destId="{641B811B-A262-4A25-B1B3-C3AA646F4618}" srcOrd="0" destOrd="0" presId="urn:microsoft.com/office/officeart/2005/8/layout/lProcess2"/>
    <dgm:cxn modelId="{B982A000-A6EE-43C8-B7D9-31C746929B38}" type="presParOf" srcId="{641B811B-A262-4A25-B1B3-C3AA646F4618}" destId="{9C73D24A-DADE-4674-A8AE-E6933E751D69}" srcOrd="0" destOrd="0" presId="urn:microsoft.com/office/officeart/2005/8/layout/lProcess2"/>
    <dgm:cxn modelId="{EDE73794-9EEE-4638-97E3-9F30354AB36D}" type="presParOf" srcId="{641B811B-A262-4A25-B1B3-C3AA646F4618}" destId="{C1D7BB52-4655-45C3-A7E6-2B50DFFE8C29}" srcOrd="1" destOrd="0" presId="urn:microsoft.com/office/officeart/2005/8/layout/lProcess2"/>
    <dgm:cxn modelId="{88C6336D-BD1B-4162-8A01-CB2038CA0113}" type="presParOf" srcId="{641B811B-A262-4A25-B1B3-C3AA646F4618}" destId="{C47298E0-0E67-4FAF-8894-7B5D150BC6F2}" srcOrd="2" destOrd="0" presId="urn:microsoft.com/office/officeart/2005/8/layout/lProcess2"/>
    <dgm:cxn modelId="{6E69DD5A-9930-4748-BE99-AFD42A0075B7}" type="presParOf" srcId="{C47298E0-0E67-4FAF-8894-7B5D150BC6F2}" destId="{621C1B34-9711-4EEF-BA18-09067D4D863A}" srcOrd="0" destOrd="0" presId="urn:microsoft.com/office/officeart/2005/8/layout/lProcess2"/>
    <dgm:cxn modelId="{49CB3825-882A-4D55-A13F-995DEC54BB16}" type="presParOf" srcId="{621C1B34-9711-4EEF-BA18-09067D4D863A}" destId="{BC33039D-100E-4CA8-8CF8-747C5EC4B428}" srcOrd="0" destOrd="0" presId="urn:microsoft.com/office/officeart/2005/8/layout/lProcess2"/>
    <dgm:cxn modelId="{31830674-6920-451C-B5C9-D26E7033DD5C}" type="presParOf" srcId="{621C1B34-9711-4EEF-BA18-09067D4D863A}" destId="{01E6DA2A-AA74-4FA2-844A-CBD84051837C}" srcOrd="1" destOrd="0" presId="urn:microsoft.com/office/officeart/2005/8/layout/lProcess2"/>
    <dgm:cxn modelId="{78661B08-2AC4-4731-B133-DE1BCB38B781}" type="presParOf" srcId="{621C1B34-9711-4EEF-BA18-09067D4D863A}" destId="{14BB9FA0-A58B-44FF-9656-62D23F441DDC}" srcOrd="2" destOrd="0" presId="urn:microsoft.com/office/officeart/2005/8/layout/lProcess2"/>
    <dgm:cxn modelId="{4A90991C-335E-4F66-8DE0-104EDFE2A318}" type="presParOf" srcId="{621C1B34-9711-4EEF-BA18-09067D4D863A}" destId="{38566990-7E34-4291-A319-42231E45671E}" srcOrd="3" destOrd="0" presId="urn:microsoft.com/office/officeart/2005/8/layout/lProcess2"/>
    <dgm:cxn modelId="{728F987E-E889-4548-9355-88E46E4CA02F}" type="presParOf" srcId="{621C1B34-9711-4EEF-BA18-09067D4D863A}" destId="{580E89A2-FD75-42DE-AADA-32A546F1E408}" srcOrd="4" destOrd="0" presId="urn:microsoft.com/office/officeart/2005/8/layout/lProcess2"/>
    <dgm:cxn modelId="{85BF3052-C7F0-4F8C-8AF3-04F79FEA4D5F}" type="presParOf" srcId="{621C1B34-9711-4EEF-BA18-09067D4D863A}" destId="{150E6AAF-EE1F-4987-AB8B-012CC6EA205F}" srcOrd="5" destOrd="0" presId="urn:microsoft.com/office/officeart/2005/8/layout/lProcess2"/>
    <dgm:cxn modelId="{86ED8B34-1DDB-4854-A180-C698C038786E}" type="presParOf" srcId="{621C1B34-9711-4EEF-BA18-09067D4D863A}" destId="{F9243228-F129-4AC0-8B4B-D5B571339E0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128EF-248A-4AED-AB48-FAFFB400D0B2}">
      <dsp:nvSpPr>
        <dsp:cNvPr id="0" name=""/>
        <dsp:cNvSpPr/>
      </dsp:nvSpPr>
      <dsp:spPr>
        <a:xfrm>
          <a:off x="1677" y="1792311"/>
          <a:ext cx="2915245" cy="2404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Calibri"/>
            </a:rPr>
            <a:t> Levantar perfil da massa de servidores e benefícios a serem oferecidos</a:t>
          </a:r>
          <a:endParaRPr lang="pt-B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Calibri"/>
            </a:rPr>
            <a:t>Escolher a forma de instituição do RPC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Calibri"/>
            </a:rPr>
            <a:t>Elaborar a Minuta de Projeto de Lei</a:t>
          </a:r>
        </a:p>
      </dsp:txBody>
      <dsp:txXfrm>
        <a:off x="57010" y="1847644"/>
        <a:ext cx="2804579" cy="1778558"/>
      </dsp:txXfrm>
    </dsp:sp>
    <dsp:sp modelId="{4E2A8CE2-5072-44A7-B9F8-191349D1591C}">
      <dsp:nvSpPr>
        <dsp:cNvPr id="0" name=""/>
        <dsp:cNvSpPr/>
      </dsp:nvSpPr>
      <dsp:spPr>
        <a:xfrm>
          <a:off x="1654834" y="2418370"/>
          <a:ext cx="3136103" cy="3136103"/>
        </a:xfrm>
        <a:prstGeom prst="leftCircularArrow">
          <a:avLst>
            <a:gd name="adj1" fmla="val 2905"/>
            <a:gd name="adj2" fmla="val 355358"/>
            <a:gd name="adj3" fmla="val 2130869"/>
            <a:gd name="adj4" fmla="val 9024489"/>
            <a:gd name="adj5" fmla="val 338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B1687-F14A-4415-BC36-9E9C045EF740}">
      <dsp:nvSpPr>
        <dsp:cNvPr id="0" name=""/>
        <dsp:cNvSpPr/>
      </dsp:nvSpPr>
      <dsp:spPr>
        <a:xfrm>
          <a:off x="649509" y="3681536"/>
          <a:ext cx="2591329" cy="10304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latin typeface="Calibri"/>
            </a:rPr>
            <a:t> </a:t>
          </a:r>
          <a:r>
            <a:rPr lang="pt-BR" sz="2100" b="0" i="0" u="none" strike="noStrike" kern="1200" cap="none" baseline="0" noProof="0" dirty="0">
              <a:latin typeface="Calibri"/>
              <a:cs typeface="Calibri"/>
            </a:rPr>
            <a:t>Grupo de Trabalho</a:t>
          </a:r>
          <a:endParaRPr lang="pt-BR" sz="2100" kern="1200" dirty="0"/>
        </a:p>
      </dsp:txBody>
      <dsp:txXfrm>
        <a:off x="679691" y="3711718"/>
        <a:ext cx="2530965" cy="970122"/>
      </dsp:txXfrm>
    </dsp:sp>
    <dsp:sp modelId="{C9D4C9A9-A0A5-4671-A787-D55D36A09E9F}">
      <dsp:nvSpPr>
        <dsp:cNvPr id="0" name=""/>
        <dsp:cNvSpPr/>
      </dsp:nvSpPr>
      <dsp:spPr>
        <a:xfrm>
          <a:off x="3674611" y="1792311"/>
          <a:ext cx="2915245" cy="2404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Calibri"/>
            </a:rPr>
            <a:t>Discussão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Calibri"/>
            </a:rPr>
            <a:t>Aprovação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Calibri"/>
            </a:rPr>
            <a:t>Promulgação</a:t>
          </a:r>
        </a:p>
      </dsp:txBody>
      <dsp:txXfrm>
        <a:off x="3729944" y="2362887"/>
        <a:ext cx="2804579" cy="1778558"/>
      </dsp:txXfrm>
    </dsp:sp>
    <dsp:sp modelId="{DB574B0A-A83C-4707-8477-5ED9A31FC15A}">
      <dsp:nvSpPr>
        <dsp:cNvPr id="0" name=""/>
        <dsp:cNvSpPr/>
      </dsp:nvSpPr>
      <dsp:spPr>
        <a:xfrm>
          <a:off x="5303474" y="340340"/>
          <a:ext cx="3508606" cy="3508606"/>
        </a:xfrm>
        <a:prstGeom prst="circularArrow">
          <a:avLst>
            <a:gd name="adj1" fmla="val 2596"/>
            <a:gd name="adj2" fmla="val 315352"/>
            <a:gd name="adj3" fmla="val 19509138"/>
            <a:gd name="adj4" fmla="val 12575511"/>
            <a:gd name="adj5" fmla="val 3029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89626-FA9B-40A9-A172-AE2A30FDF987}">
      <dsp:nvSpPr>
        <dsp:cNvPr id="0" name=""/>
        <dsp:cNvSpPr/>
      </dsp:nvSpPr>
      <dsp:spPr>
        <a:xfrm>
          <a:off x="4322443" y="1277068"/>
          <a:ext cx="2591329" cy="1030486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latin typeface="Calibri"/>
            </a:rPr>
            <a:t> Projeto de Lei </a:t>
          </a:r>
          <a:endParaRPr lang="pt-BR" sz="2100" kern="1200" dirty="0"/>
        </a:p>
      </dsp:txBody>
      <dsp:txXfrm>
        <a:off x="4352625" y="1307250"/>
        <a:ext cx="2530965" cy="970122"/>
      </dsp:txXfrm>
    </dsp:sp>
    <dsp:sp modelId="{DC3D96C3-E259-47EE-92BA-83DC720A2570}">
      <dsp:nvSpPr>
        <dsp:cNvPr id="0" name=""/>
        <dsp:cNvSpPr/>
      </dsp:nvSpPr>
      <dsp:spPr>
        <a:xfrm>
          <a:off x="7347545" y="1792311"/>
          <a:ext cx="2915245" cy="2404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Calibri"/>
            </a:rPr>
            <a:t>Elaborar processo seletivo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Calibri"/>
            </a:rPr>
            <a:t>Celebrar convênio de adesão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Calibri"/>
            </a:rPr>
            <a:t>Publicação da aprovação do convênio de adesão pela </a:t>
          </a:r>
          <a:r>
            <a:rPr lang="pt-BR" sz="1600" kern="1200" dirty="0" err="1">
              <a:latin typeface="Calibri"/>
            </a:rPr>
            <a:t>Previc</a:t>
          </a:r>
          <a:endParaRPr lang="pt-BR" sz="1600" kern="1200" dirty="0">
            <a:latin typeface="Calibri"/>
          </a:endParaRPr>
        </a:p>
      </dsp:txBody>
      <dsp:txXfrm>
        <a:off x="7402878" y="1847644"/>
        <a:ext cx="2804579" cy="1778558"/>
      </dsp:txXfrm>
    </dsp:sp>
    <dsp:sp modelId="{FCE182B4-0B55-41FE-85E9-1A18E903813D}">
      <dsp:nvSpPr>
        <dsp:cNvPr id="0" name=""/>
        <dsp:cNvSpPr/>
      </dsp:nvSpPr>
      <dsp:spPr>
        <a:xfrm>
          <a:off x="7995377" y="3681536"/>
          <a:ext cx="2591329" cy="103048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latin typeface="Calibri"/>
            </a:rPr>
            <a:t>Seleção da Entidade de Previdência Complementar</a:t>
          </a:r>
        </a:p>
      </dsp:txBody>
      <dsp:txXfrm>
        <a:off x="8025559" y="3711718"/>
        <a:ext cx="2530965" cy="970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3D24A-DADE-4674-A8AE-E6933E751D69}">
      <dsp:nvSpPr>
        <dsp:cNvPr id="0" name=""/>
        <dsp:cNvSpPr/>
      </dsp:nvSpPr>
      <dsp:spPr>
        <a:xfrm>
          <a:off x="0" y="0"/>
          <a:ext cx="4818547" cy="587946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100" kern="1200" dirty="0">
              <a:latin typeface="Calibri"/>
            </a:rPr>
            <a:t> </a:t>
          </a:r>
          <a:r>
            <a:rPr lang="pt-BR" sz="5100" b="0" i="0" u="none" strike="noStrike" kern="1200" cap="none" baseline="0" noProof="0" dirty="0">
              <a:latin typeface="Calibri"/>
              <a:cs typeface="Calibri"/>
            </a:rPr>
            <a:t>Vigência do RPC</a:t>
          </a:r>
        </a:p>
      </dsp:txBody>
      <dsp:txXfrm>
        <a:off x="0" y="0"/>
        <a:ext cx="4818547" cy="1763838"/>
      </dsp:txXfrm>
    </dsp:sp>
    <dsp:sp modelId="{BC33039D-100E-4CA8-8CF8-747C5EC4B428}">
      <dsp:nvSpPr>
        <dsp:cNvPr id="0" name=""/>
        <dsp:cNvSpPr/>
      </dsp:nvSpPr>
      <dsp:spPr>
        <a:xfrm>
          <a:off x="481854" y="1763982"/>
          <a:ext cx="3854837" cy="8565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Calibri"/>
            </a:rPr>
            <a:t> Recomenda-se que o início de vigência RPC seja publicação da aprovação celebração do convênio de adesão</a:t>
          </a:r>
          <a:endParaRPr lang="pt-BR" sz="1700" kern="1200" dirty="0"/>
        </a:p>
      </dsp:txBody>
      <dsp:txXfrm>
        <a:off x="506940" y="1789068"/>
        <a:ext cx="3804665" cy="806340"/>
      </dsp:txXfrm>
    </dsp:sp>
    <dsp:sp modelId="{14BB9FA0-A58B-44FF-9656-62D23F441DDC}">
      <dsp:nvSpPr>
        <dsp:cNvPr id="0" name=""/>
        <dsp:cNvSpPr/>
      </dsp:nvSpPr>
      <dsp:spPr>
        <a:xfrm>
          <a:off x="481854" y="2752266"/>
          <a:ext cx="3854837" cy="856512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Calibri"/>
            </a:rPr>
            <a:t>É a partir do início de vigência que se aplicará o teto do RGPS ao RPPS aos servidores alcançados pela Lei</a:t>
          </a:r>
          <a:endParaRPr lang="pt-BR" sz="1700" kern="1200" dirty="0"/>
        </a:p>
      </dsp:txBody>
      <dsp:txXfrm>
        <a:off x="506940" y="2777352"/>
        <a:ext cx="3804665" cy="806340"/>
      </dsp:txXfrm>
    </dsp:sp>
    <dsp:sp modelId="{580E89A2-FD75-42DE-AADA-32A546F1E408}">
      <dsp:nvSpPr>
        <dsp:cNvPr id="0" name=""/>
        <dsp:cNvSpPr/>
      </dsp:nvSpPr>
      <dsp:spPr>
        <a:xfrm>
          <a:off x="481854" y="3740549"/>
          <a:ext cx="3854837" cy="856512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Arial"/>
              <a:cs typeface="Arial"/>
            </a:rPr>
            <a:t>Na minuta de PL do Guia, o Ente só poderá nomear novos servidores após a vigência do RPC</a:t>
          </a:r>
        </a:p>
      </dsp:txBody>
      <dsp:txXfrm>
        <a:off x="506940" y="3765635"/>
        <a:ext cx="3804665" cy="806340"/>
      </dsp:txXfrm>
    </dsp:sp>
    <dsp:sp modelId="{F9243228-F129-4AC0-8B4B-D5B571339E06}">
      <dsp:nvSpPr>
        <dsp:cNvPr id="0" name=""/>
        <dsp:cNvSpPr/>
      </dsp:nvSpPr>
      <dsp:spPr>
        <a:xfrm>
          <a:off x="481854" y="4728833"/>
          <a:ext cx="3854837" cy="856512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Arial"/>
              <a:cs typeface="Arial"/>
            </a:rPr>
            <a:t>A migração somente será possível após a vigência do RPC</a:t>
          </a:r>
        </a:p>
      </dsp:txBody>
      <dsp:txXfrm>
        <a:off x="506940" y="4753919"/>
        <a:ext cx="3804665" cy="806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1900" y="121718"/>
            <a:ext cx="10768198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D75B6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5858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85858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5858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5858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13.10.2020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117" y="121669"/>
            <a:ext cx="1088376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85858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22346" y="3116262"/>
            <a:ext cx="6147307" cy="155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585858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v.br/previdencia/pt-br/assuntos/previdencia-complementar/mais-informacoes/publicaes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br/previdencia/pt-br/assuntos/previdencia-complementar/mais-informacoes/arquivos/guiaentes_modeloplrpc_3ed.pd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evidencia.gov.br/download/guia-dos-entes-federativos-lista-das-entidades-fechadas-de-previdencia-complementar-multipatrocinadas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rpc.cgeac@previdencia.gov.br" TargetMode="Externa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s://www.gov.br/previdencia/pt-br/assuntos/previdencia-complementar/mais-informacoes/publicaes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hyperlink" Target="https://www.gov.br/previdencia/pt-br/assuntos/previdencia-complementar/legislacao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hyperlink" Target="https://www.escolavirtual.gov.br/curso/183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abrapp.org.br/" TargetMode="External"/><Relationship Id="rId4" Type="http://schemas.openxmlformats.org/officeDocument/2006/relationships/hyperlink" Target="http://www.previc.gov.br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107" y="931377"/>
            <a:ext cx="10378484" cy="1054776"/>
          </a:xfrm>
          <a:prstGeom prst="rect">
            <a:avLst/>
          </a:prstGeom>
        </p:spPr>
        <p:txBody>
          <a:bodyPr vert="horz" wrap="square" lIns="0" tIns="53975" rIns="0" bIns="0" rtlCol="0" anchor="t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br>
              <a:rPr lang="pt-BR" sz="2400" b="1" dirty="0"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2400" b="1" dirty="0">
                <a:solidFill>
                  <a:srgbClr val="FFFFFF"/>
                </a:solidFill>
                <a:ea typeface="+mn-lt"/>
                <a:cs typeface="+mn-lt"/>
              </a:rPr>
              <a:t>Previdência Complementar e a sua obrigatoriedade e alternativas de adesão a entidades fechadas </a:t>
            </a:r>
            <a:endParaRPr lang="pt-BR" sz="2400" b="1" dirty="0">
              <a:solidFill>
                <a:srgbClr val="FFFFFF"/>
              </a:solidFill>
              <a:latin typeface="Calibri"/>
              <a:ea typeface="Open Sans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6040" y="2133599"/>
            <a:ext cx="7207759" cy="45719"/>
          </a:xfrm>
          <a:custGeom>
            <a:avLst/>
            <a:gdLst/>
            <a:ahLst/>
            <a:cxnLst/>
            <a:rect l="l" t="t" r="r" b="b"/>
            <a:pathLst>
              <a:path w="6390640">
                <a:moveTo>
                  <a:pt x="0" y="0"/>
                </a:moveTo>
                <a:lnTo>
                  <a:pt x="639058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00D0C35-B83F-4706-8617-36068F74031F}"/>
              </a:ext>
            </a:extLst>
          </p:cNvPr>
          <p:cNvSpPr/>
          <p:nvPr/>
        </p:nvSpPr>
        <p:spPr>
          <a:xfrm>
            <a:off x="228600" y="2296870"/>
            <a:ext cx="7696200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Gotham Book"/>
                <a:ea typeface="Open Sans"/>
                <a:cs typeface="Open Sans"/>
              </a:rPr>
              <a:t>Secretaria de Previdência</a:t>
            </a:r>
          </a:p>
          <a:p>
            <a:r>
              <a:rPr lang="pt-BR" sz="2000" dirty="0">
                <a:solidFill>
                  <a:schemeClr val="bg1"/>
                </a:solidFill>
                <a:latin typeface="Gotham Book"/>
                <a:ea typeface="Open Sans"/>
                <a:cs typeface="Open Sans"/>
              </a:rPr>
              <a:t>Subsecretaria de Previdência Complementar</a:t>
            </a:r>
          </a:p>
          <a:p>
            <a:r>
              <a:rPr lang="pt-BR" sz="2000" dirty="0">
                <a:solidFill>
                  <a:schemeClr val="bg1"/>
                </a:solidFill>
                <a:latin typeface="Gotham Book"/>
                <a:ea typeface="Open Sans"/>
                <a:cs typeface="Open Sans"/>
              </a:rPr>
              <a:t>14 de outubro de 2020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7EFD269-ECC0-45ED-8CB7-FF9CC7CB5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06719"/>
            <a:ext cx="3461147" cy="17389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8"/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5255" y="540259"/>
            <a:ext cx="10652125" cy="0"/>
          </a:xfrm>
          <a:custGeom>
            <a:avLst/>
            <a:gdLst/>
            <a:ahLst/>
            <a:cxnLst/>
            <a:rect l="l" t="t" r="r" b="b"/>
            <a:pathLst>
              <a:path w="10652125">
                <a:moveTo>
                  <a:pt x="0" y="0"/>
                </a:moveTo>
                <a:lnTo>
                  <a:pt x="10651998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99092" y="6379464"/>
            <a:ext cx="2494787" cy="355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2083" y="467868"/>
            <a:ext cx="160019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" y="848867"/>
            <a:ext cx="419099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CaixaDeTexto 3">
            <a:extLst>
              <a:ext uri="{FF2B5EF4-FFF2-40B4-BE49-F238E27FC236}">
                <a16:creationId xmlns:a16="http://schemas.microsoft.com/office/drawing/2014/main" id="{8484DD23-F417-4CBA-B6EA-C8C9FCBE7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142" y="147600"/>
            <a:ext cx="90821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r" rtl="1"/>
            <a:r>
              <a:rPr lang="pt-BR" alt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Open Sans"/>
                <a:cs typeface="Open Sans"/>
              </a:rPr>
              <a:t>São Paulo e o potencial da Previdência Complementar</a:t>
            </a:r>
            <a:endParaRPr lang="pt-BR" altLang="pt-BR" sz="2000" dirty="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aixaDeTexto 2">
            <a:extLst>
              <a:ext uri="{FF2B5EF4-FFF2-40B4-BE49-F238E27FC236}">
                <a16:creationId xmlns:a16="http://schemas.microsoft.com/office/drawing/2014/main" id="{6D0449B0-A2B2-4AC4-ACEA-05A30A4143ED}"/>
              </a:ext>
            </a:extLst>
          </p:cNvPr>
          <p:cNvSpPr txBox="1"/>
          <p:nvPr/>
        </p:nvSpPr>
        <p:spPr>
          <a:xfrm>
            <a:off x="989036" y="852558"/>
            <a:ext cx="4332974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Quantidade de Municípios com RPPS: 219</a:t>
            </a:r>
          </a:p>
          <a:p>
            <a:r>
              <a:rPr lang="pt-BR">
                <a:cs typeface="Calibri"/>
              </a:rPr>
              <a:t>Total de Entes:  (219 +  1 Estado)</a:t>
            </a:r>
          </a:p>
        </p:txBody>
      </p:sp>
      <p:sp>
        <p:nvSpPr>
          <p:cNvPr id="16" name="CaixaDeTexto 3">
            <a:extLst>
              <a:ext uri="{FF2B5EF4-FFF2-40B4-BE49-F238E27FC236}">
                <a16:creationId xmlns:a16="http://schemas.microsoft.com/office/drawing/2014/main" id="{048A5175-2833-4112-940F-75B0A57BC69C}"/>
              </a:ext>
            </a:extLst>
          </p:cNvPr>
          <p:cNvSpPr txBox="1"/>
          <p:nvPr/>
        </p:nvSpPr>
        <p:spPr>
          <a:xfrm>
            <a:off x="2676986" y="6286842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cs typeface="Calibri"/>
              </a:rPr>
              <a:t>Fonte: RAIS 2017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D9DA0C6-AE1D-4E29-AD55-D93D956A2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759459"/>
              </p:ext>
            </p:extLst>
          </p:nvPr>
        </p:nvGraphicFramePr>
        <p:xfrm>
          <a:off x="3586623" y="1493078"/>
          <a:ext cx="8002597" cy="4763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0111">
                  <a:extLst>
                    <a:ext uri="{9D8B030D-6E8A-4147-A177-3AD203B41FA5}">
                      <a16:colId xmlns:a16="http://schemas.microsoft.com/office/drawing/2014/main" val="644256797"/>
                    </a:ext>
                  </a:extLst>
                </a:gridCol>
                <a:gridCol w="2145624">
                  <a:extLst>
                    <a:ext uri="{9D8B030D-6E8A-4147-A177-3AD203B41FA5}">
                      <a16:colId xmlns:a16="http://schemas.microsoft.com/office/drawing/2014/main" val="3075015018"/>
                    </a:ext>
                  </a:extLst>
                </a:gridCol>
                <a:gridCol w="2686862">
                  <a:extLst>
                    <a:ext uri="{9D8B030D-6E8A-4147-A177-3AD203B41FA5}">
                      <a16:colId xmlns:a16="http://schemas.microsoft.com/office/drawing/2014/main" val="3105924821"/>
                    </a:ext>
                  </a:extLst>
                </a:gridCol>
              </a:tblGrid>
              <a:tr h="374339">
                <a:tc>
                  <a:txBody>
                    <a:bodyPr/>
                    <a:lstStyle/>
                    <a:p>
                      <a:pPr algn="ctr"/>
                      <a:endParaRPr lang="pt-B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err="1">
                          <a:effectLst/>
                        </a:rPr>
                        <a:t>Nr</a:t>
                      </a:r>
                      <a:r>
                        <a:rPr lang="pt-BR">
                          <a:effectLst/>
                        </a:rPr>
                        <a:t> de Entes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Quantidade de servidores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9063781"/>
                  </a:ext>
                </a:extLst>
              </a:tr>
              <a:tr h="499117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RPPS com </a:t>
                      </a:r>
                      <a:r>
                        <a:rPr lang="pt-BR" b="1">
                          <a:effectLst/>
                        </a:rPr>
                        <a:t>nenhum servidor </a:t>
                      </a:r>
                      <a:r>
                        <a:rPr lang="pt-BR">
                          <a:effectLst/>
                        </a:rPr>
                        <a:t>com salário superior ao teto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>
                          <a:effectLst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>
                          <a:effectLst/>
                        </a:rPr>
                        <a:t>1.070.426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3036723"/>
                  </a:ext>
                </a:extLst>
              </a:tr>
              <a:tr h="499117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RPPS com</a:t>
                      </a:r>
                      <a:r>
                        <a:rPr lang="pt-BR" b="1">
                          <a:effectLst/>
                        </a:rPr>
                        <a:t> algum servidor </a:t>
                      </a:r>
                      <a:r>
                        <a:rPr lang="pt-BR">
                          <a:effectLst/>
                        </a:rPr>
                        <a:t>com salário superior ao teto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>
                          <a:effectLst/>
                        </a:rPr>
                        <a:t>169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>
                          <a:effectLst/>
                        </a:rPr>
                        <a:t>168.635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3375971"/>
                  </a:ext>
                </a:extLst>
              </a:tr>
              <a:tr h="748676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RPPS com </a:t>
                      </a:r>
                      <a:r>
                        <a:rPr lang="pt-BR" b="1">
                          <a:effectLst/>
                        </a:rPr>
                        <a:t>no mínimo 1 e no máximo 10 servidores </a:t>
                      </a:r>
                      <a:r>
                        <a:rPr lang="pt-BR">
                          <a:effectLst/>
                        </a:rPr>
                        <a:t>com salários superiores ao teto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>
                          <a:effectLst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>
                          <a:effectLst/>
                        </a:rPr>
                        <a:t>307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2806084"/>
                  </a:ext>
                </a:extLst>
              </a:tr>
              <a:tr h="748676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RPPS com</a:t>
                      </a:r>
                      <a:r>
                        <a:rPr lang="pt-BR" b="1">
                          <a:effectLst/>
                        </a:rPr>
                        <a:t> no mínimo 11 e no máximo 100 servidores</a:t>
                      </a:r>
                      <a:r>
                        <a:rPr lang="pt-BR">
                          <a:effectLst/>
                        </a:rPr>
                        <a:t> com salários superiores ao teto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>
                          <a:effectLst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>
                          <a:effectLst/>
                        </a:rPr>
                        <a:t>1.883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5539728"/>
                  </a:ext>
                </a:extLst>
              </a:tr>
              <a:tr h="748676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RPPS com </a:t>
                      </a:r>
                      <a:r>
                        <a:rPr lang="pt-BR" b="1">
                          <a:effectLst/>
                        </a:rPr>
                        <a:t>no mínimo 101 e no máximo 1000 servidores</a:t>
                      </a:r>
                      <a:r>
                        <a:rPr lang="pt-BR">
                          <a:effectLst/>
                        </a:rPr>
                        <a:t> com salários superiores ao teto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>
                          <a:effectLst/>
                        </a:rPr>
                        <a:t>7.948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0075772"/>
                  </a:ext>
                </a:extLst>
              </a:tr>
              <a:tr h="748676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RPPS com </a:t>
                      </a:r>
                      <a:r>
                        <a:rPr lang="pt-BR" b="1">
                          <a:effectLst/>
                        </a:rPr>
                        <a:t>mais de 1000</a:t>
                      </a:r>
                      <a:r>
                        <a:rPr lang="pt-BR">
                          <a:effectLst/>
                        </a:rPr>
                        <a:t> servidores com salários superiores ao teto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>
                          <a:effectLst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>
                          <a:effectLst/>
                        </a:rPr>
                        <a:t>158.497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8342862"/>
                  </a:ext>
                </a:extLst>
              </a:tr>
            </a:tbl>
          </a:graphicData>
        </a:graphic>
      </p:graphicFrame>
      <p:pic>
        <p:nvPicPr>
          <p:cNvPr id="2" name="Imagem 5" descr="Uma imagem contendo edifício, desenho&#10;&#10;Descrição gerada automaticamente">
            <a:extLst>
              <a:ext uri="{FF2B5EF4-FFF2-40B4-BE49-F238E27FC236}">
                <a16:creationId xmlns:a16="http://schemas.microsoft.com/office/drawing/2014/main" id="{773E4A88-56B6-40F3-A094-4474D3C5E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250" y="1664971"/>
            <a:ext cx="2356514" cy="175384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A7311F4-32F0-4AB3-BE56-CD18538C82E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B58C328-6CFF-4E24-9536-C3D6A1094DD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A368608-B9BF-4E04-A9B6-50431EE1D5D8}"/>
              </a:ext>
            </a:extLst>
          </p:cNvPr>
          <p:cNvSpPr txBox="1"/>
          <p:nvPr/>
        </p:nvSpPr>
        <p:spPr>
          <a:xfrm>
            <a:off x="1062251" y="3734936"/>
            <a:ext cx="2163171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cs typeface="Calibri"/>
              </a:rPr>
              <a:t>76% dos entes de SP deverão celebrar Convênio de Adesão com Entidade.</a:t>
            </a:r>
          </a:p>
        </p:txBody>
      </p:sp>
    </p:spTree>
    <p:extLst>
      <p:ext uri="{BB962C8B-B14F-4D97-AF65-F5344CB8AC3E}">
        <p14:creationId xmlns:p14="http://schemas.microsoft.com/office/powerpoint/2010/main" val="328787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45" y="6292565"/>
            <a:ext cx="2718443" cy="428910"/>
          </a:xfrm>
          <a:prstGeom prst="rect">
            <a:avLst/>
          </a:prstGeom>
        </p:spPr>
      </p:pic>
      <p:sp>
        <p:nvSpPr>
          <p:cNvPr id="9" name="CaixaDeTexto 3">
            <a:extLst>
              <a:ext uri="{FF2B5EF4-FFF2-40B4-BE49-F238E27FC236}">
                <a16:creationId xmlns:a16="http://schemas.microsoft.com/office/drawing/2014/main" id="{24F90349-9896-4C0B-A857-15807599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80000"/>
            <a:ext cx="5743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Conversa de Hoje</a:t>
            </a:r>
          </a:p>
        </p:txBody>
      </p:sp>
      <p:sp>
        <p:nvSpPr>
          <p:cNvPr id="12" name="Conector reto 15">
            <a:extLst>
              <a:ext uri="{FF2B5EF4-FFF2-40B4-BE49-F238E27FC236}">
                <a16:creationId xmlns:a16="http://schemas.microsoft.com/office/drawing/2014/main" id="{B4E21EF0-C894-43E4-AE8F-6762ED1ED8F9}"/>
              </a:ext>
            </a:extLst>
          </p:cNvPr>
          <p:cNvSpPr/>
          <p:nvPr/>
        </p:nvSpPr>
        <p:spPr>
          <a:xfrm>
            <a:off x="756000" y="540000"/>
            <a:ext cx="10800000" cy="0"/>
          </a:xfrm>
          <a:prstGeom prst="lineInv">
            <a:avLst/>
          </a:prstGeom>
          <a:ln w="127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3" name="Elipse 16">
            <a:extLst>
              <a:ext uri="{FF2B5EF4-FFF2-40B4-BE49-F238E27FC236}">
                <a16:creationId xmlns:a16="http://schemas.microsoft.com/office/drawing/2014/main" id="{57C284A2-4AC2-41EB-8870-D8F46A025FE5}"/>
              </a:ext>
            </a:extLst>
          </p:cNvPr>
          <p:cNvSpPr/>
          <p:nvPr/>
        </p:nvSpPr>
        <p:spPr>
          <a:xfrm>
            <a:off x="720000" y="468000"/>
            <a:ext cx="160256" cy="16025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1">
            <a:extLst>
              <a:ext uri="{FF2B5EF4-FFF2-40B4-BE49-F238E27FC236}">
                <a16:creationId xmlns:a16="http://schemas.microsoft.com/office/drawing/2014/main" id="{0855981B-1187-451E-8629-4C27CD98A4CD}"/>
              </a:ext>
            </a:extLst>
          </p:cNvPr>
          <p:cNvSpPr txBox="1">
            <a:spLocks/>
          </p:cNvSpPr>
          <p:nvPr/>
        </p:nvSpPr>
        <p:spPr>
          <a:xfrm>
            <a:off x="1800000" y="1269639"/>
            <a:ext cx="9720000" cy="25403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>
              <a:defRPr sz="2100" b="1" i="0">
                <a:solidFill>
                  <a:srgbClr val="585858"/>
                </a:solidFill>
                <a:latin typeface="Open Sans"/>
                <a:ea typeface="+mn-ea"/>
                <a:cs typeface="Open San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000" kern="0">
                <a:solidFill>
                  <a:schemeClr val="accent1">
                    <a:lumMod val="75000"/>
                  </a:schemeClr>
                </a:solidFill>
                <a:latin typeface="Gotham Book" panose="02000604040000020004" pitchFamily="50" charset="0"/>
              </a:rPr>
              <a:t>Previdência Complementar nos Municípios:</a:t>
            </a:r>
            <a:br>
              <a:rPr lang="pt-BR" sz="2000" kern="0">
                <a:solidFill>
                  <a:schemeClr val="accent1">
                    <a:lumMod val="75000"/>
                  </a:schemeClr>
                </a:solidFill>
                <a:latin typeface="Gotham Book" panose="02000604040000020004" pitchFamily="50" charset="0"/>
              </a:rPr>
            </a:br>
            <a:r>
              <a:rPr lang="pt-BR" sz="2000" kern="0">
                <a:solidFill>
                  <a:schemeClr val="accent1">
                    <a:lumMod val="75000"/>
                  </a:schemeClr>
                </a:solidFill>
                <a:latin typeface="Gotham Book" panose="02000604040000020004" pitchFamily="50" charset="0"/>
              </a:rPr>
              <a:t>Obrigatoriedade Constitucional</a:t>
            </a:r>
          </a:p>
          <a:p>
            <a:pPr>
              <a:defRPr/>
            </a:pPr>
            <a:endParaRPr lang="pt-BR" sz="2000" kern="0">
              <a:solidFill>
                <a:schemeClr val="tx2">
                  <a:lumMod val="60000"/>
                  <a:lumOff val="40000"/>
                </a:schemeClr>
              </a:solidFill>
              <a:latin typeface="Gotham Book" panose="02000604040000020004" pitchFamily="50" charset="0"/>
            </a:endParaRPr>
          </a:p>
          <a:p>
            <a:pPr>
              <a:defRPr/>
            </a:pPr>
            <a:endParaRPr lang="pt-BR" sz="2000" kern="0">
              <a:solidFill>
                <a:schemeClr val="tx2">
                  <a:lumMod val="60000"/>
                  <a:lumOff val="40000"/>
                </a:schemeClr>
              </a:solidFill>
              <a:latin typeface="Gotham Book" panose="02000604040000020004" pitchFamily="50" charset="0"/>
            </a:endParaRPr>
          </a:p>
          <a:p>
            <a:pPr>
              <a:defRPr/>
            </a:pPr>
            <a:endParaRPr lang="pt-BR" sz="2000" kern="0">
              <a:solidFill>
                <a:schemeClr val="tx2">
                  <a:lumMod val="60000"/>
                  <a:lumOff val="40000"/>
                </a:schemeClr>
              </a:solidFill>
              <a:latin typeface="Gotham Book" panose="02000604040000020004" pitchFamily="50" charset="0"/>
            </a:endParaRPr>
          </a:p>
          <a:p>
            <a:pPr>
              <a:defRPr/>
            </a:pPr>
            <a:endParaRPr lang="pt-BR" sz="2000" kern="0">
              <a:solidFill>
                <a:schemeClr val="tx2">
                  <a:lumMod val="60000"/>
                  <a:lumOff val="40000"/>
                </a:schemeClr>
              </a:solidFill>
              <a:latin typeface="Gotham Book" panose="02000604040000020004" pitchFamily="50" charset="0"/>
            </a:endParaRPr>
          </a:p>
          <a:p>
            <a:pPr>
              <a:defRPr/>
            </a:pPr>
            <a:r>
              <a:rPr lang="pt-BR" sz="2000" kern="0">
                <a:solidFill>
                  <a:srgbClr val="00AF50"/>
                </a:solidFill>
                <a:latin typeface="Gotham Book" panose="02000604040000020004" pitchFamily="50" charset="0"/>
              </a:rPr>
              <a:t>Opções e Orientações aos</a:t>
            </a:r>
            <a:br>
              <a:rPr lang="pt-BR" sz="2000" kern="0">
                <a:solidFill>
                  <a:srgbClr val="00AF50"/>
                </a:solidFill>
                <a:latin typeface="Gotham Book" panose="02000604040000020004" pitchFamily="50" charset="0"/>
              </a:rPr>
            </a:br>
            <a:r>
              <a:rPr lang="pt-BR" sz="2000" kern="0">
                <a:solidFill>
                  <a:srgbClr val="00AF50"/>
                </a:solidFill>
                <a:latin typeface="Gotham Book" panose="02000604040000020004" pitchFamily="50" charset="0"/>
              </a:rPr>
              <a:t>Entes Federativos para instituição do RPC</a:t>
            </a: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>
            <a:off x="828000" y="1170000"/>
            <a:ext cx="720000" cy="72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>
                <a:latin typeface="Gotham Book" panose="02000604040000020004" pitchFamily="50" charset="0"/>
              </a:rPr>
              <a:t>1</a:t>
            </a:r>
          </a:p>
        </p:txBody>
      </p:sp>
      <p:sp>
        <p:nvSpPr>
          <p:cNvPr id="15" name="Elipse 14"/>
          <p:cNvSpPr>
            <a:spLocks noChangeAspect="1"/>
          </p:cNvSpPr>
          <p:nvPr/>
        </p:nvSpPr>
        <p:spPr>
          <a:xfrm>
            <a:off x="720000" y="1080000"/>
            <a:ext cx="900000" cy="900000"/>
          </a:xfrm>
          <a:prstGeom prst="ellipse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>
            <a:spLocks noChangeAspect="1"/>
          </p:cNvSpPr>
          <p:nvPr/>
        </p:nvSpPr>
        <p:spPr>
          <a:xfrm>
            <a:off x="810000" y="2998800"/>
            <a:ext cx="720000" cy="720000"/>
          </a:xfrm>
          <a:prstGeom prst="ellipse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>
                <a:latin typeface="Gotham Book" panose="02000604040000020004" pitchFamily="50" charset="0"/>
              </a:rPr>
              <a:t>2</a:t>
            </a:r>
          </a:p>
        </p:txBody>
      </p:sp>
      <p:sp>
        <p:nvSpPr>
          <p:cNvPr id="22" name="Elipse 21"/>
          <p:cNvSpPr>
            <a:spLocks noChangeAspect="1"/>
          </p:cNvSpPr>
          <p:nvPr/>
        </p:nvSpPr>
        <p:spPr>
          <a:xfrm>
            <a:off x="720000" y="2910000"/>
            <a:ext cx="900000" cy="900000"/>
          </a:xfrm>
          <a:prstGeom prst="ellipse">
            <a:avLst/>
          </a:prstGeom>
          <a:noFill/>
          <a:ln w="50800"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99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59990"/>
            <a:ext cx="4938010" cy="5102610"/>
          </a:xfrm>
          <a:prstGeom prst="rect">
            <a:avLst/>
          </a:prstGeom>
        </p:spPr>
      </p:pic>
      <p:sp>
        <p:nvSpPr>
          <p:cNvPr id="13" name="Conector reto 15">
            <a:extLst>
              <a:ext uri="{FF2B5EF4-FFF2-40B4-BE49-F238E27FC236}">
                <a16:creationId xmlns:a16="http://schemas.microsoft.com/office/drawing/2014/main" id="{B4E21EF0-C894-43E4-AE8F-6762ED1ED8F9}"/>
              </a:ext>
            </a:extLst>
          </p:cNvPr>
          <p:cNvSpPr/>
          <p:nvPr/>
        </p:nvSpPr>
        <p:spPr>
          <a:xfrm>
            <a:off x="756000" y="540000"/>
            <a:ext cx="10800000" cy="0"/>
          </a:xfrm>
          <a:prstGeom prst="lineInv">
            <a:avLst/>
          </a:prstGeom>
          <a:ln w="127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2083" y="467868"/>
            <a:ext cx="160019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99092" y="6379464"/>
            <a:ext cx="2494787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795750D-D239-44DC-9EBD-367B9E434F55}"/>
              </a:ext>
            </a:extLst>
          </p:cNvPr>
          <p:cNvSpPr/>
          <p:nvPr/>
        </p:nvSpPr>
        <p:spPr>
          <a:xfrm>
            <a:off x="1120265" y="5596632"/>
            <a:ext cx="10435735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800">
                <a:ea typeface="+mn-lt"/>
                <a:cs typeface="+mn-lt"/>
                <a:hlinkClick r:id="rId5"/>
              </a:rPr>
              <a:t>https://www.gov.br/previdencia/pt-br/assuntos/previdencia-complementar/mais-informacoes/publicaes</a:t>
            </a:r>
            <a:endParaRPr lang="pt-BR"/>
          </a:p>
        </p:txBody>
      </p:sp>
      <p:sp>
        <p:nvSpPr>
          <p:cNvPr id="12" name="CaixaDeTexto 3">
            <a:extLst>
              <a:ext uri="{FF2B5EF4-FFF2-40B4-BE49-F238E27FC236}">
                <a16:creationId xmlns:a16="http://schemas.microsoft.com/office/drawing/2014/main" id="{24F90349-9896-4C0B-A857-15807599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80000"/>
            <a:ext cx="5743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Guia da Previdência Complementar</a:t>
            </a:r>
          </a:p>
        </p:txBody>
      </p:sp>
      <p:sp>
        <p:nvSpPr>
          <p:cNvPr id="16" name="object 8"/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8"/>
          <p:cNvSpPr/>
          <p:nvPr/>
        </p:nvSpPr>
        <p:spPr>
          <a:xfrm>
            <a:off x="740921" y="459990"/>
            <a:ext cx="160019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8"/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8190" y="540259"/>
            <a:ext cx="10799445" cy="0"/>
          </a:xfrm>
          <a:custGeom>
            <a:avLst/>
            <a:gdLst/>
            <a:ahLst/>
            <a:cxnLst/>
            <a:rect l="l" t="t" r="r" b="b"/>
            <a:pathLst>
              <a:path w="10799445">
                <a:moveTo>
                  <a:pt x="0" y="0"/>
                </a:moveTo>
                <a:lnTo>
                  <a:pt x="10799064" y="0"/>
                </a:lnTo>
              </a:path>
            </a:pathLst>
          </a:custGeom>
          <a:ln w="3175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99092" y="6379464"/>
            <a:ext cx="2494787" cy="355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85047" y="980324"/>
            <a:ext cx="10550130" cy="4403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spcAft>
                <a:spcPts val="1800"/>
              </a:spcAft>
            </a:pPr>
            <a:r>
              <a:rPr lang="pt-BR" spc="-10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Panorama Geral do Regime de Previdência Complementar - RPC</a:t>
            </a:r>
            <a:r>
              <a:rPr spc="-5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;</a:t>
            </a:r>
            <a:endParaRPr>
              <a:solidFill>
                <a:schemeClr val="tx2">
                  <a:lumMod val="75000"/>
                </a:schemeClr>
              </a:solidFill>
              <a:latin typeface="Gotham Book" panose="02000604040000020004" pitchFamily="50" charset="0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spcAft>
                <a:spcPts val="1800"/>
              </a:spcAft>
            </a:pPr>
            <a:endParaRPr>
              <a:solidFill>
                <a:schemeClr val="tx2">
                  <a:lumMod val="75000"/>
                </a:schemeClr>
              </a:solidFill>
              <a:latin typeface="Gotham Book" panose="02000604040000020004" pitchFamily="50" charset="0"/>
              <a:cs typeface="Open Sans"/>
            </a:endParaRPr>
          </a:p>
          <a:p>
            <a:pPr marL="12700" marR="567055">
              <a:lnSpc>
                <a:spcPct val="100000"/>
              </a:lnSpc>
              <a:spcAft>
                <a:spcPts val="1800"/>
              </a:spcAft>
            </a:pPr>
            <a:r>
              <a:rPr spc="-10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Passo </a:t>
            </a:r>
            <a:r>
              <a:rPr spc="-5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a passo dos </a:t>
            </a:r>
            <a:r>
              <a:rPr spc="-10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procedimentos </a:t>
            </a:r>
            <a:r>
              <a:rPr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pc="-5" err="1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implementação</a:t>
            </a:r>
            <a:r>
              <a:rPr spc="-5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do</a:t>
            </a:r>
            <a:r>
              <a:rPr spc="-40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pc="-5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RPC;</a:t>
            </a:r>
            <a:endParaRPr>
              <a:solidFill>
                <a:schemeClr val="tx2">
                  <a:lumMod val="75000"/>
                </a:schemeClr>
              </a:solidFill>
              <a:latin typeface="Gotham Book" panose="02000604040000020004" pitchFamily="50" charset="0"/>
              <a:cs typeface="Open Sans"/>
            </a:endParaRPr>
          </a:p>
          <a:p>
            <a:pPr marL="12700" marR="5080">
              <a:lnSpc>
                <a:spcPct val="287500"/>
              </a:lnSpc>
              <a:spcAft>
                <a:spcPts val="1800"/>
              </a:spcAft>
            </a:pPr>
            <a:r>
              <a:rPr spc="-10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Apresentação </a:t>
            </a:r>
            <a:r>
              <a:rPr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pc="-5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Modelo </a:t>
            </a:r>
            <a:r>
              <a:rPr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pc="-10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Projeto </a:t>
            </a:r>
            <a:r>
              <a:rPr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pc="-5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Lei;  Recomendações ao PL por</a:t>
            </a:r>
            <a:r>
              <a:rPr spc="-15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pc="-5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tema;</a:t>
            </a:r>
            <a:endParaRPr>
              <a:solidFill>
                <a:schemeClr val="tx2">
                  <a:lumMod val="75000"/>
                </a:schemeClr>
              </a:solidFill>
              <a:latin typeface="Gotham Book" panose="02000604040000020004" pitchFamily="50" charset="0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spcAft>
                <a:spcPts val="1800"/>
              </a:spcAft>
            </a:pPr>
            <a:endParaRPr lang="pt-BR">
              <a:solidFill>
                <a:schemeClr val="tx2">
                  <a:lumMod val="75000"/>
                </a:schemeClr>
              </a:solidFill>
              <a:latin typeface="Gotham Book" panose="02000604040000020004" pitchFamily="50" charset="0"/>
              <a:cs typeface="Open Sans"/>
            </a:endParaRPr>
          </a:p>
          <a:p>
            <a:pPr marL="12700" marR="729615">
              <a:lnSpc>
                <a:spcPct val="100000"/>
              </a:lnSpc>
              <a:spcAft>
                <a:spcPts val="1800"/>
              </a:spcAft>
            </a:pPr>
            <a:r>
              <a:rPr spc="-15" err="1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Parâmetros</a:t>
            </a:r>
            <a:r>
              <a:rPr spc="-15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pc="-5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escolha </a:t>
            </a:r>
            <a:r>
              <a:rPr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da </a:t>
            </a:r>
            <a:r>
              <a:rPr spc="-5" err="1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Entidade</a:t>
            </a:r>
            <a:r>
              <a:rPr spc="-5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;</a:t>
            </a:r>
            <a:endParaRPr>
              <a:solidFill>
                <a:schemeClr val="tx2">
                  <a:lumMod val="75000"/>
                </a:schemeClr>
              </a:solidFill>
              <a:latin typeface="Gotham Book" panose="02000604040000020004" pitchFamily="50" charset="0"/>
              <a:cs typeface="Open Sans"/>
            </a:endParaRPr>
          </a:p>
          <a:p>
            <a:pPr marL="12700" marR="363855">
              <a:lnSpc>
                <a:spcPct val="287500"/>
              </a:lnSpc>
              <a:spcAft>
                <a:spcPts val="1800"/>
              </a:spcAft>
            </a:pPr>
            <a:r>
              <a:rPr spc="-5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Lista </a:t>
            </a:r>
            <a:r>
              <a:rPr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pc="-5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entidades </a:t>
            </a:r>
            <a:r>
              <a:rPr spc="-10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multipatrocinadas;  Roteiro </a:t>
            </a:r>
            <a:r>
              <a:rPr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pc="-5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Licenciamento </a:t>
            </a:r>
            <a:r>
              <a:rPr spc="-10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com </a:t>
            </a:r>
            <a:r>
              <a:rPr spc="-5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a</a:t>
            </a:r>
            <a:r>
              <a:rPr spc="-50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pc="-15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Previc.</a:t>
            </a:r>
            <a:endParaRPr>
              <a:solidFill>
                <a:schemeClr val="tx2">
                  <a:lumMod val="75000"/>
                </a:schemeClr>
              </a:solidFill>
              <a:latin typeface="Gotham Book" panose="02000604040000020004" pitchFamily="50" charset="0"/>
              <a:cs typeface="Open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4523" y="914400"/>
            <a:ext cx="419099" cy="448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4523" y="2800273"/>
            <a:ext cx="419087" cy="448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4523" y="3962400"/>
            <a:ext cx="419099" cy="448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101" y="4850945"/>
            <a:ext cx="419099" cy="448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083" y="467868"/>
            <a:ext cx="160019" cy="160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E94DF6CE-E43E-40FC-B05F-0187CE1B0204}"/>
              </a:ext>
            </a:extLst>
          </p:cNvPr>
          <p:cNvSpPr/>
          <p:nvPr/>
        </p:nvSpPr>
        <p:spPr>
          <a:xfrm>
            <a:off x="394245" y="1901900"/>
            <a:ext cx="419087" cy="448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aixaDeTexto 3">
            <a:extLst>
              <a:ext uri="{FF2B5EF4-FFF2-40B4-BE49-F238E27FC236}">
                <a16:creationId xmlns:a16="http://schemas.microsoft.com/office/drawing/2014/main" id="{24F90349-9896-4C0B-A857-15807599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80000"/>
            <a:ext cx="5743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Destaques do Guia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8"/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8190" y="540259"/>
            <a:ext cx="10799445" cy="0"/>
          </a:xfrm>
          <a:custGeom>
            <a:avLst/>
            <a:gdLst/>
            <a:ahLst/>
            <a:cxnLst/>
            <a:rect l="l" t="t" r="r" b="b"/>
            <a:pathLst>
              <a:path w="10799445">
                <a:moveTo>
                  <a:pt x="0" y="0"/>
                </a:moveTo>
                <a:lnTo>
                  <a:pt x="10799064" y="0"/>
                </a:lnTo>
              </a:path>
            </a:pathLst>
          </a:custGeom>
          <a:ln w="3175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083" y="467868"/>
            <a:ext cx="160019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99092" y="6379464"/>
            <a:ext cx="2494787" cy="355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896111"/>
            <a:ext cx="419099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0935" y="990600"/>
            <a:ext cx="104042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Entenda algumas </a:t>
            </a:r>
            <a:r>
              <a:rPr sz="1600" b="1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vantagens do Regime de </a:t>
            </a:r>
            <a:r>
              <a:rPr sz="1600" b="1" spc="-1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Previdência</a:t>
            </a:r>
            <a:r>
              <a:rPr sz="1600" b="1" spc="12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b="1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Complementar</a:t>
            </a:r>
            <a:r>
              <a:rPr lang="pt-BR" sz="1600" b="1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endParaRPr sz="1600">
              <a:latin typeface="Gotham Book" panose="02000604040000020004" pitchFamily="50" charset="0"/>
              <a:cs typeface="Open Sans"/>
            </a:endParaRPr>
          </a:p>
        </p:txBody>
      </p:sp>
      <p:sp>
        <p:nvSpPr>
          <p:cNvPr id="12" name="CaixaDeTexto 3">
            <a:extLst>
              <a:ext uri="{FF2B5EF4-FFF2-40B4-BE49-F238E27FC236}">
                <a16:creationId xmlns:a16="http://schemas.microsoft.com/office/drawing/2014/main" id="{24F90349-9896-4C0B-A857-15807599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80000"/>
            <a:ext cx="7572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Vantagens da Previdência Complementar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55" y="1382266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8"/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8190" y="540259"/>
            <a:ext cx="10799445" cy="0"/>
          </a:xfrm>
          <a:custGeom>
            <a:avLst/>
            <a:gdLst/>
            <a:ahLst/>
            <a:cxnLst/>
            <a:rect l="l" t="t" r="r" b="b"/>
            <a:pathLst>
              <a:path w="10799445">
                <a:moveTo>
                  <a:pt x="0" y="0"/>
                </a:moveTo>
                <a:lnTo>
                  <a:pt x="10799064" y="0"/>
                </a:lnTo>
              </a:path>
            </a:pathLst>
          </a:custGeom>
          <a:ln w="3175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083" y="467868"/>
            <a:ext cx="160019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99092" y="6379464"/>
            <a:ext cx="2494787" cy="355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896111"/>
            <a:ext cx="419099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aixaDeTexto 3">
            <a:extLst>
              <a:ext uri="{FF2B5EF4-FFF2-40B4-BE49-F238E27FC236}">
                <a16:creationId xmlns:a16="http://schemas.microsoft.com/office/drawing/2014/main" id="{24F90349-9896-4C0B-A857-15807599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80000"/>
            <a:ext cx="7572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Vantagens da Previdência Complementar</a:t>
            </a:r>
          </a:p>
        </p:txBody>
      </p:sp>
      <p:sp>
        <p:nvSpPr>
          <p:cNvPr id="14" name="object 8"/>
          <p:cNvSpPr txBox="1"/>
          <p:nvPr/>
        </p:nvSpPr>
        <p:spPr>
          <a:xfrm>
            <a:off x="1130935" y="990600"/>
            <a:ext cx="104042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Entenda algumas </a:t>
            </a:r>
            <a:r>
              <a:rPr sz="1600" b="1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vantagens do Regime de </a:t>
            </a:r>
            <a:r>
              <a:rPr sz="1600" b="1" spc="-1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Previdência</a:t>
            </a:r>
            <a:r>
              <a:rPr sz="1600" b="1" spc="12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b="1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Complementar</a:t>
            </a:r>
            <a:r>
              <a:rPr lang="pt-BR" sz="1600" b="1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endParaRPr sz="1600">
              <a:latin typeface="Gotham Book" panose="02000604040000020004" pitchFamily="50" charset="0"/>
              <a:cs typeface="Open Sans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108051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28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4"/>
          <p:cNvSpPr/>
          <p:nvPr/>
        </p:nvSpPr>
        <p:spPr>
          <a:xfrm>
            <a:off x="956973" y="529215"/>
            <a:ext cx="10799445" cy="0"/>
          </a:xfrm>
          <a:custGeom>
            <a:avLst/>
            <a:gdLst/>
            <a:ahLst/>
            <a:cxnLst/>
            <a:rect l="l" t="t" r="r" b="b"/>
            <a:pathLst>
              <a:path w="10799445">
                <a:moveTo>
                  <a:pt x="0" y="0"/>
                </a:moveTo>
                <a:lnTo>
                  <a:pt x="10799064" y="0"/>
                </a:lnTo>
              </a:path>
            </a:pathLst>
          </a:custGeom>
          <a:ln w="3175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8"/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083" y="467868"/>
            <a:ext cx="160019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99092" y="6379464"/>
            <a:ext cx="2494787" cy="355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CaixaDeTexto 3">
            <a:extLst>
              <a:ext uri="{FF2B5EF4-FFF2-40B4-BE49-F238E27FC236}">
                <a16:creationId xmlns:a16="http://schemas.microsoft.com/office/drawing/2014/main" id="{24F90349-9896-4C0B-A857-15807599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859" y="139152"/>
            <a:ext cx="7572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De que forma o ente pode aderir ao RPC?</a:t>
            </a:r>
          </a:p>
        </p:txBody>
      </p:sp>
      <p:sp>
        <p:nvSpPr>
          <p:cNvPr id="103" name="Seta: para a Direita 102">
            <a:extLst>
              <a:ext uri="{FF2B5EF4-FFF2-40B4-BE49-F238E27FC236}">
                <a16:creationId xmlns:a16="http://schemas.microsoft.com/office/drawing/2014/main" id="{BF2AA21C-5C25-4A1E-859B-9CE74467F0DE}"/>
              </a:ext>
            </a:extLst>
          </p:cNvPr>
          <p:cNvSpPr/>
          <p:nvPr/>
        </p:nvSpPr>
        <p:spPr>
          <a:xfrm rot="20100000">
            <a:off x="5262175" y="2038719"/>
            <a:ext cx="1104347" cy="574260"/>
          </a:xfrm>
          <a:prstGeom prst="rightArrow">
            <a:avLst/>
          </a:prstGeom>
          <a:solidFill>
            <a:srgbClr val="00AF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6" name="Gráfico 106" descr="Perguntas">
            <a:extLst>
              <a:ext uri="{FF2B5EF4-FFF2-40B4-BE49-F238E27FC236}">
                <a16:creationId xmlns:a16="http://schemas.microsoft.com/office/drawing/2014/main" id="{562C68E1-6A34-4EB2-8955-766A67430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0192" y="1712844"/>
            <a:ext cx="3553791" cy="3586921"/>
          </a:xfrm>
          <a:prstGeom prst="rect">
            <a:avLst/>
          </a:prstGeom>
        </p:spPr>
      </p:pic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C6BF43C4-7385-4752-8217-8D63C62971C5}"/>
              </a:ext>
            </a:extLst>
          </p:cNvPr>
          <p:cNvSpPr txBox="1"/>
          <p:nvPr/>
        </p:nvSpPr>
        <p:spPr>
          <a:xfrm>
            <a:off x="6755710" y="1719884"/>
            <a:ext cx="46978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dirty="0"/>
              <a:t>1. Aderir plano já existente</a:t>
            </a:r>
            <a:endParaRPr lang="pt-BR" sz="3200" dirty="0">
              <a:cs typeface="Calibri"/>
            </a:endParaRP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512B8930-700B-4D81-BB4F-3C356A1C3515}"/>
              </a:ext>
            </a:extLst>
          </p:cNvPr>
          <p:cNvSpPr txBox="1"/>
          <p:nvPr/>
        </p:nvSpPr>
        <p:spPr>
          <a:xfrm>
            <a:off x="6788840" y="3045101"/>
            <a:ext cx="469789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/>
              <a:t>2. Criar plano em entidade </a:t>
            </a:r>
            <a:r>
              <a:rPr lang="pt-BR" sz="3200" dirty="0"/>
              <a:t>já existente</a:t>
            </a:r>
            <a:endParaRPr lang="pt-BR" sz="3200" dirty="0">
              <a:cs typeface="Calibri"/>
            </a:endParaRPr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id="{7DAFE9BD-3706-4C9B-8E39-3F66A6DE3E11}"/>
              </a:ext>
            </a:extLst>
          </p:cNvPr>
          <p:cNvSpPr txBox="1"/>
          <p:nvPr/>
        </p:nvSpPr>
        <p:spPr>
          <a:xfrm>
            <a:off x="6788840" y="5010840"/>
            <a:ext cx="46978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/>
              <a:t>3. Criar entidade</a:t>
            </a:r>
            <a:endParaRPr lang="pt-BR" sz="3200">
              <a:cs typeface="Calibri"/>
            </a:endParaRPr>
          </a:p>
        </p:txBody>
      </p:sp>
      <p:sp>
        <p:nvSpPr>
          <p:cNvPr id="112" name="Seta: para a Direita 111">
            <a:extLst>
              <a:ext uri="{FF2B5EF4-FFF2-40B4-BE49-F238E27FC236}">
                <a16:creationId xmlns:a16="http://schemas.microsoft.com/office/drawing/2014/main" id="{72236CE8-C85A-4946-82C9-F1AABA9296A1}"/>
              </a:ext>
            </a:extLst>
          </p:cNvPr>
          <p:cNvSpPr/>
          <p:nvPr/>
        </p:nvSpPr>
        <p:spPr>
          <a:xfrm rot="1920000">
            <a:off x="5313623" y="4593565"/>
            <a:ext cx="1181651" cy="607391"/>
          </a:xfrm>
          <a:prstGeom prst="rightArrow">
            <a:avLst/>
          </a:prstGeom>
          <a:solidFill>
            <a:srgbClr val="00AF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CAE90524-D73D-4B68-854F-EE472E6F3A97}"/>
              </a:ext>
            </a:extLst>
          </p:cNvPr>
          <p:cNvSpPr/>
          <p:nvPr/>
        </p:nvSpPr>
        <p:spPr>
          <a:xfrm>
            <a:off x="5331090" y="3326570"/>
            <a:ext cx="1137477" cy="574260"/>
          </a:xfrm>
          <a:prstGeom prst="rightArrow">
            <a:avLst/>
          </a:prstGeom>
          <a:solidFill>
            <a:srgbClr val="00AF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059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4"/>
          <p:cNvSpPr/>
          <p:nvPr/>
        </p:nvSpPr>
        <p:spPr>
          <a:xfrm>
            <a:off x="758190" y="540259"/>
            <a:ext cx="10799445" cy="0"/>
          </a:xfrm>
          <a:custGeom>
            <a:avLst/>
            <a:gdLst/>
            <a:ahLst/>
            <a:cxnLst/>
            <a:rect l="l" t="t" r="r" b="b"/>
            <a:pathLst>
              <a:path w="10799445">
                <a:moveTo>
                  <a:pt x="0" y="0"/>
                </a:moveTo>
                <a:lnTo>
                  <a:pt x="10799064" y="0"/>
                </a:lnTo>
              </a:path>
            </a:pathLst>
          </a:custGeom>
          <a:ln w="3175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8"/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083" y="467868"/>
            <a:ext cx="160019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99092" y="6379464"/>
            <a:ext cx="2494787" cy="355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896111"/>
            <a:ext cx="419099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4099" y="1721941"/>
            <a:ext cx="10503535" cy="2427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BE78F4F-0226-4F9E-9E15-FBB4EBF0DEC7}"/>
              </a:ext>
            </a:extLst>
          </p:cNvPr>
          <p:cNvSpPr/>
          <p:nvPr/>
        </p:nvSpPr>
        <p:spPr>
          <a:xfrm>
            <a:off x="1274761" y="5061940"/>
            <a:ext cx="97663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Gotham Book" panose="02000604040000020004" pitchFamily="50" charset="0"/>
              </a:rPr>
              <a:t>A utilização integral do modelo de regulamento da PREVIC, sem alterações, possibilita que o Regulamento se enquadre no </a:t>
            </a:r>
            <a:r>
              <a:rPr lang="pt-BR" sz="1600" i="1" dirty="0">
                <a:solidFill>
                  <a:srgbClr val="000000"/>
                </a:solidFill>
                <a:latin typeface="Gotham Book" panose="02000604040000020004" pitchFamily="50" charset="0"/>
              </a:rPr>
              <a:t>Licenciamento Automático </a:t>
            </a:r>
            <a:r>
              <a:rPr lang="pt-BR" sz="1600" dirty="0">
                <a:solidFill>
                  <a:srgbClr val="000000"/>
                </a:solidFill>
                <a:latin typeface="Gotham Book" panose="02000604040000020004" pitchFamily="50" charset="0"/>
              </a:rPr>
              <a:t>previsto nas instruções e, portanto, a autorização da </a:t>
            </a:r>
            <a:r>
              <a:rPr lang="pt-BR" sz="1600" dirty="0" err="1">
                <a:solidFill>
                  <a:srgbClr val="000000"/>
                </a:solidFill>
                <a:latin typeface="Gotham Book" panose="02000604040000020004" pitchFamily="50" charset="0"/>
              </a:rPr>
              <a:t>Previc</a:t>
            </a:r>
            <a:r>
              <a:rPr lang="pt-BR" sz="1600" dirty="0">
                <a:solidFill>
                  <a:srgbClr val="000000"/>
                </a:solidFill>
                <a:latin typeface="Gotham Book" panose="02000604040000020004" pitchFamily="50" charset="0"/>
              </a:rPr>
              <a:t> se dá por meio da emissão de protocolo de sistema informatizado, </a:t>
            </a:r>
            <a:r>
              <a:rPr lang="pt-BR" sz="1600" b="1" dirty="0">
                <a:solidFill>
                  <a:srgbClr val="000000"/>
                </a:solidFill>
                <a:latin typeface="Gotham Book" panose="02000604040000020004" pitchFamily="50" charset="0"/>
              </a:rPr>
              <a:t>com aplicação imediata do regulamento</a:t>
            </a:r>
            <a:endParaRPr lang="pt-BR" sz="1600" b="1" dirty="0">
              <a:latin typeface="Gotham Book" panose="02000604040000020004" pitchFamily="50" charset="0"/>
            </a:endParaRPr>
          </a:p>
        </p:txBody>
      </p:sp>
      <p:sp>
        <p:nvSpPr>
          <p:cNvPr id="14" name="CaixaDeTexto 3">
            <a:extLst>
              <a:ext uri="{FF2B5EF4-FFF2-40B4-BE49-F238E27FC236}">
                <a16:creationId xmlns:a16="http://schemas.microsoft.com/office/drawing/2014/main" id="{24F90349-9896-4C0B-A857-15807599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859" y="139152"/>
            <a:ext cx="7572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Critérios para criação de plano e entidade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83711" y="798291"/>
            <a:ext cx="10631170" cy="17517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1200"/>
              </a:spcAft>
            </a:pPr>
            <a:r>
              <a:rPr b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Adesão a planos</a:t>
            </a:r>
            <a:r>
              <a:rPr b="1" spc="-5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b="1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multipatrocinados</a:t>
            </a:r>
            <a:r>
              <a:rPr b="1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:</a:t>
            </a:r>
            <a:endParaRPr>
              <a:latin typeface="Gotham Book" panose="02000604040000020004" pitchFamily="50" charset="0"/>
              <a:cs typeface="Open Sans"/>
            </a:endParaRPr>
          </a:p>
          <a:p>
            <a:pPr marL="282575" marR="5080" indent="-635" algn="just">
              <a:lnSpc>
                <a:spcPct val="100000"/>
              </a:lnSpc>
              <a:spcAft>
                <a:spcPts val="1800"/>
              </a:spcAft>
            </a:pPr>
            <a:r>
              <a:rPr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O </a:t>
            </a:r>
            <a:r>
              <a:rPr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Guia </a:t>
            </a:r>
            <a:r>
              <a:rPr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recomenda aos </a:t>
            </a:r>
            <a:r>
              <a:rPr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Entes, </a:t>
            </a:r>
            <a:r>
              <a:rPr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primeiramente, </a:t>
            </a:r>
            <a:r>
              <a:rPr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adesão a um </a:t>
            </a:r>
            <a:r>
              <a:rPr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plano multipatrocinado </a:t>
            </a:r>
            <a:r>
              <a:rPr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por </a:t>
            </a:r>
            <a:r>
              <a:rPr spc="-1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razões </a:t>
            </a:r>
            <a:r>
              <a:rPr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custo e  escala </a:t>
            </a:r>
            <a:r>
              <a:rPr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participantes. A criação </a:t>
            </a:r>
            <a:r>
              <a:rPr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entidade é um </a:t>
            </a:r>
            <a:r>
              <a:rPr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processo </a:t>
            </a:r>
            <a:r>
              <a:rPr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muito </a:t>
            </a:r>
            <a:r>
              <a:rPr spc="-1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complexo </a:t>
            </a:r>
            <a:r>
              <a:rPr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 os planos </a:t>
            </a:r>
            <a:r>
              <a:rPr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multipatrocinados  </a:t>
            </a:r>
            <a:r>
              <a:rPr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já </a:t>
            </a:r>
            <a:r>
              <a:rPr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oferecem </a:t>
            </a:r>
            <a:r>
              <a:rPr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a </a:t>
            </a:r>
            <a:r>
              <a:rPr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estrutura pronta, </a:t>
            </a:r>
            <a:r>
              <a:rPr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agilizando o </a:t>
            </a:r>
            <a:r>
              <a:rPr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processo </a:t>
            </a:r>
            <a:r>
              <a:rPr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implementação </a:t>
            </a:r>
            <a:r>
              <a:rPr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do </a:t>
            </a:r>
            <a:r>
              <a:rPr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RPC </a:t>
            </a:r>
            <a:r>
              <a:rPr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 diminuindo</a:t>
            </a:r>
            <a:r>
              <a:rPr spc="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pc="-1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custos</a:t>
            </a:r>
            <a:r>
              <a:rPr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.</a:t>
            </a:r>
            <a:endParaRPr>
              <a:latin typeface="Gotham Book" panose="02000604040000020004" pitchFamily="50" charset="0"/>
              <a:cs typeface="Open Sans"/>
            </a:endParaRPr>
          </a:p>
          <a:p>
            <a:pPr marL="12700">
              <a:lnSpc>
                <a:spcPct val="100000"/>
              </a:lnSpc>
            </a:pPr>
            <a:endParaRPr lang="pt-BR" sz="1600" b="1" spc="-5">
              <a:solidFill>
                <a:srgbClr val="585858"/>
              </a:solidFill>
              <a:latin typeface="Gotham Book" panose="02000604040000020004" pitchFamily="50" charset="0"/>
              <a:cs typeface="Open Sans"/>
            </a:endParaRPr>
          </a:p>
        </p:txBody>
      </p:sp>
      <p:sp>
        <p:nvSpPr>
          <p:cNvPr id="14" name="object 4"/>
          <p:cNvSpPr/>
          <p:nvPr/>
        </p:nvSpPr>
        <p:spPr>
          <a:xfrm>
            <a:off x="758190" y="540259"/>
            <a:ext cx="10799445" cy="0"/>
          </a:xfrm>
          <a:custGeom>
            <a:avLst/>
            <a:gdLst/>
            <a:ahLst/>
            <a:cxnLst/>
            <a:rect l="l" t="t" r="r" b="b"/>
            <a:pathLst>
              <a:path w="10799445">
                <a:moveTo>
                  <a:pt x="0" y="0"/>
                </a:moveTo>
                <a:lnTo>
                  <a:pt x="10799064" y="0"/>
                </a:lnTo>
              </a:path>
            </a:pathLst>
          </a:custGeom>
          <a:ln w="3175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819400" y="2486347"/>
            <a:ext cx="7553607" cy="3831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99092" y="6379464"/>
            <a:ext cx="2494787" cy="355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2083" y="467868"/>
            <a:ext cx="160019" cy="160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731372"/>
            <a:ext cx="419099" cy="448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aixaDeTexto 3">
            <a:extLst>
              <a:ext uri="{FF2B5EF4-FFF2-40B4-BE49-F238E27FC236}">
                <a16:creationId xmlns:a16="http://schemas.microsoft.com/office/drawing/2014/main" id="{24F90349-9896-4C0B-A857-15807599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859" y="139152"/>
            <a:ext cx="7572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Principais recomendações do Guia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8190" y="540259"/>
            <a:ext cx="10799445" cy="0"/>
          </a:xfrm>
          <a:custGeom>
            <a:avLst/>
            <a:gdLst/>
            <a:ahLst/>
            <a:cxnLst/>
            <a:rect l="l" t="t" r="r" b="b"/>
            <a:pathLst>
              <a:path w="10799445">
                <a:moveTo>
                  <a:pt x="0" y="0"/>
                </a:moveTo>
                <a:lnTo>
                  <a:pt x="10799064" y="0"/>
                </a:lnTo>
              </a:path>
            </a:pathLst>
          </a:custGeom>
          <a:ln w="31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083" y="467868"/>
            <a:ext cx="160019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99092" y="6379464"/>
            <a:ext cx="2494787" cy="355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81099" y="1448308"/>
            <a:ext cx="10629900" cy="305917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>
                <a:solidFill>
                  <a:srgbClr val="585858"/>
                </a:solidFill>
                <a:latin typeface="Gotham Book"/>
                <a:cs typeface="Open Sans"/>
              </a:rPr>
              <a:t>Processo</a:t>
            </a:r>
            <a:r>
              <a:rPr b="1" spc="20">
                <a:solidFill>
                  <a:srgbClr val="585858"/>
                </a:solidFill>
                <a:latin typeface="Gotham Book"/>
                <a:cs typeface="Open Sans"/>
              </a:rPr>
              <a:t> </a:t>
            </a:r>
            <a:r>
              <a:rPr b="1" spc="-5">
                <a:solidFill>
                  <a:srgbClr val="585858"/>
                </a:solidFill>
                <a:latin typeface="Gotham Book"/>
                <a:cs typeface="Open Sans"/>
              </a:rPr>
              <a:t>Seletivo:</a:t>
            </a:r>
            <a:endParaRPr>
              <a:latin typeface="Gotham Book"/>
              <a:cs typeface="Open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>
              <a:latin typeface="Gotham Book" panose="02000604040000020004" pitchFamily="50" charset="0"/>
              <a:cs typeface="Open Sans"/>
            </a:endParaRPr>
          </a:p>
          <a:p>
            <a:pPr marL="551815" marR="5080" indent="-180340" algn="just">
              <a:buClr>
                <a:srgbClr val="00AF50"/>
              </a:buClr>
              <a:buSzPct val="125000"/>
              <a:buFont typeface="Arial"/>
              <a:buChar char="•"/>
              <a:tabLst>
                <a:tab pos="552450" algn="l"/>
              </a:tabLst>
            </a:pPr>
            <a:r>
              <a:rPr spc="-10">
                <a:solidFill>
                  <a:srgbClr val="585858"/>
                </a:solidFill>
                <a:latin typeface="Gotham Book"/>
                <a:cs typeface="Open Sans"/>
              </a:rPr>
              <a:t>Aos </a:t>
            </a: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Entes, é </a:t>
            </a:r>
            <a:r>
              <a:rPr spc="-10">
                <a:solidFill>
                  <a:srgbClr val="585858"/>
                </a:solidFill>
                <a:latin typeface="Gotham Book"/>
                <a:cs typeface="Open Sans"/>
              </a:rPr>
              <a:t>recomendável </a:t>
            </a:r>
            <a:r>
              <a:rPr>
                <a:solidFill>
                  <a:srgbClr val="585858"/>
                </a:solidFill>
                <a:latin typeface="Gotham Book"/>
                <a:cs typeface="Open Sans"/>
              </a:rPr>
              <a:t>que </a:t>
            </a: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seja feito um </a:t>
            </a:r>
            <a:r>
              <a:rPr lang="pt-BR" spc="-5">
                <a:solidFill>
                  <a:srgbClr val="585858"/>
                </a:solidFill>
                <a:latin typeface="Gotham Book"/>
                <a:cs typeface="Open Sans"/>
              </a:rPr>
              <a:t>processo seletivo </a:t>
            </a:r>
            <a:r>
              <a:rPr spc="-15">
                <a:solidFill>
                  <a:srgbClr val="585858"/>
                </a:solidFill>
                <a:latin typeface="Gotham Book"/>
                <a:cs typeface="Open Sans"/>
              </a:rPr>
              <a:t>para </a:t>
            </a:r>
            <a:r>
              <a:rPr spc="-10">
                <a:solidFill>
                  <a:srgbClr val="585858"/>
                </a:solidFill>
                <a:latin typeface="Gotham Book"/>
                <a:cs typeface="Open Sans"/>
              </a:rPr>
              <a:t>escolha </a:t>
            </a:r>
            <a:r>
              <a:rPr>
                <a:solidFill>
                  <a:srgbClr val="585858"/>
                </a:solidFill>
                <a:latin typeface="Gotham Book"/>
                <a:cs typeface="Open Sans"/>
              </a:rPr>
              <a:t>de </a:t>
            </a: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sua Entidade </a:t>
            </a:r>
            <a:r>
              <a:rPr>
                <a:solidFill>
                  <a:srgbClr val="585858"/>
                </a:solidFill>
                <a:latin typeface="Gotham Book"/>
                <a:cs typeface="Open Sans"/>
              </a:rPr>
              <a:t>de</a:t>
            </a:r>
            <a:r>
              <a:rPr lang="pt-BR">
                <a:solidFill>
                  <a:srgbClr val="585858"/>
                </a:solidFill>
                <a:latin typeface="Gotham Book"/>
                <a:cs typeface="Open Sans"/>
              </a:rPr>
              <a:t> </a:t>
            </a:r>
            <a:r>
              <a:rPr>
                <a:solidFill>
                  <a:srgbClr val="585858"/>
                </a:solidFill>
                <a:latin typeface="Gotham Book"/>
                <a:cs typeface="Open Sans"/>
              </a:rPr>
              <a:t> </a:t>
            </a:r>
            <a:r>
              <a:rPr spc="-10">
                <a:solidFill>
                  <a:srgbClr val="585858"/>
                </a:solidFill>
                <a:latin typeface="Gotham Book"/>
                <a:cs typeface="Open Sans"/>
              </a:rPr>
              <a:t>Previdência, com </a:t>
            </a: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ampla </a:t>
            </a:r>
            <a:r>
              <a:rPr spc="-10">
                <a:solidFill>
                  <a:srgbClr val="585858"/>
                </a:solidFill>
                <a:latin typeface="Gotham Book"/>
                <a:cs typeface="Open Sans"/>
              </a:rPr>
              <a:t>divulgação </a:t>
            </a: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e </a:t>
            </a:r>
            <a:r>
              <a:rPr spc="-10">
                <a:solidFill>
                  <a:srgbClr val="585858"/>
                </a:solidFill>
                <a:latin typeface="Gotham Book"/>
                <a:cs typeface="Open Sans"/>
              </a:rPr>
              <a:t>transparência </a:t>
            </a:r>
            <a:r>
              <a:rPr>
                <a:solidFill>
                  <a:srgbClr val="585858"/>
                </a:solidFill>
                <a:latin typeface="Gotham Book"/>
                <a:cs typeface="Open Sans"/>
              </a:rPr>
              <a:t>do </a:t>
            </a:r>
            <a:r>
              <a:rPr spc="-10">
                <a:solidFill>
                  <a:srgbClr val="585858"/>
                </a:solidFill>
                <a:latin typeface="Gotham Book"/>
                <a:cs typeface="Open Sans"/>
              </a:rPr>
              <a:t>processo, </a:t>
            </a:r>
            <a:r>
              <a:rPr>
                <a:solidFill>
                  <a:srgbClr val="585858"/>
                </a:solidFill>
                <a:latin typeface="Gotham Book"/>
                <a:cs typeface="Open Sans"/>
              </a:rPr>
              <a:t>bem </a:t>
            </a:r>
            <a:r>
              <a:rPr spc="-10">
                <a:solidFill>
                  <a:srgbClr val="585858"/>
                </a:solidFill>
                <a:latin typeface="Gotham Book"/>
                <a:cs typeface="Open Sans"/>
              </a:rPr>
              <a:t>como que </a:t>
            </a: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a escolha </a:t>
            </a:r>
            <a:r>
              <a:rPr spc="-10">
                <a:solidFill>
                  <a:srgbClr val="585858"/>
                </a:solidFill>
                <a:latin typeface="Gotham Book"/>
                <a:cs typeface="Open Sans"/>
              </a:rPr>
              <a:t>seja </a:t>
            </a: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motivada</a:t>
            </a:r>
            <a:r>
              <a:rPr lang="pt-BR" spc="-5">
                <a:solidFill>
                  <a:srgbClr val="585858"/>
                </a:solidFill>
                <a:latin typeface="Gotham Book"/>
                <a:cs typeface="Open Sans"/>
              </a:rPr>
              <a:t> </a:t>
            </a: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 por critérios</a:t>
            </a:r>
            <a:r>
              <a:rPr spc="-20">
                <a:solidFill>
                  <a:srgbClr val="585858"/>
                </a:solidFill>
                <a:latin typeface="Gotham Book"/>
                <a:cs typeface="Open Sans"/>
              </a:rPr>
              <a:t> </a:t>
            </a: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objetivos.</a:t>
            </a:r>
            <a:endParaRPr>
              <a:latin typeface="Gotham Book"/>
              <a:cs typeface="Open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AF50"/>
              </a:buClr>
              <a:buFont typeface="Arial"/>
              <a:buChar char="•"/>
            </a:pPr>
            <a:endParaRPr>
              <a:latin typeface="Gotham Book" panose="02000604040000020004" pitchFamily="50" charset="0"/>
              <a:cs typeface="Open Sans"/>
            </a:endParaRPr>
          </a:p>
          <a:p>
            <a:pPr marL="551180" marR="5080" indent="-179705" algn="just">
              <a:buClr>
                <a:srgbClr val="00AF50"/>
              </a:buClr>
              <a:buSzPct val="125000"/>
              <a:buFont typeface="Arial"/>
              <a:buChar char="•"/>
              <a:tabLst>
                <a:tab pos="552450" algn="l"/>
              </a:tabLst>
            </a:pP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Cabe </a:t>
            </a:r>
            <a:r>
              <a:rPr spc="-10">
                <a:solidFill>
                  <a:srgbClr val="585858"/>
                </a:solidFill>
                <a:latin typeface="Gotham Book"/>
                <a:cs typeface="Open Sans"/>
              </a:rPr>
              <a:t>ressaltar </a:t>
            </a:r>
            <a:r>
              <a:rPr>
                <a:solidFill>
                  <a:srgbClr val="585858"/>
                </a:solidFill>
                <a:latin typeface="Gotham Book"/>
                <a:cs typeface="Open Sans"/>
              </a:rPr>
              <a:t>que </a:t>
            </a: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o assunto </a:t>
            </a:r>
            <a:r>
              <a:rPr spc="-10">
                <a:solidFill>
                  <a:srgbClr val="585858"/>
                </a:solidFill>
                <a:latin typeface="Gotham Book"/>
                <a:cs typeface="Open Sans"/>
              </a:rPr>
              <a:t>carece </a:t>
            </a:r>
            <a:r>
              <a:rPr>
                <a:solidFill>
                  <a:srgbClr val="585858"/>
                </a:solidFill>
                <a:latin typeface="Gotham Book"/>
                <a:cs typeface="Open Sans"/>
              </a:rPr>
              <a:t>de </a:t>
            </a:r>
            <a:r>
              <a:rPr spc="-10">
                <a:solidFill>
                  <a:srgbClr val="585858"/>
                </a:solidFill>
                <a:latin typeface="Gotham Book"/>
                <a:cs typeface="Open Sans"/>
              </a:rPr>
              <a:t>parecer jurídico </a:t>
            </a:r>
            <a:r>
              <a:rPr spc="-15">
                <a:solidFill>
                  <a:srgbClr val="585858"/>
                </a:solidFill>
                <a:latin typeface="Gotham Book"/>
                <a:cs typeface="Open Sans"/>
              </a:rPr>
              <a:t>sobre </a:t>
            </a: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o tema e, </a:t>
            </a:r>
            <a:r>
              <a:rPr spc="-10">
                <a:solidFill>
                  <a:srgbClr val="585858"/>
                </a:solidFill>
                <a:latin typeface="Gotham Book"/>
                <a:cs typeface="Open Sans"/>
              </a:rPr>
              <a:t>assim, recomenda-se </a:t>
            </a:r>
            <a:r>
              <a:rPr>
                <a:solidFill>
                  <a:srgbClr val="585858"/>
                </a:solidFill>
                <a:latin typeface="Gotham Book"/>
                <a:cs typeface="Open Sans"/>
              </a:rPr>
              <a:t>que </a:t>
            </a: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cada</a:t>
            </a:r>
            <a:r>
              <a:rPr lang="pt-BR" spc="-5">
                <a:solidFill>
                  <a:srgbClr val="585858"/>
                </a:solidFill>
                <a:latin typeface="Gotham Book"/>
                <a:cs typeface="Open Sans"/>
              </a:rPr>
              <a:t> </a:t>
            </a: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 Ente </a:t>
            </a:r>
            <a:r>
              <a:rPr spc="-10">
                <a:solidFill>
                  <a:srgbClr val="585858"/>
                </a:solidFill>
                <a:latin typeface="Gotham Book"/>
                <a:cs typeface="Open Sans"/>
              </a:rPr>
              <a:t>Federativo</a:t>
            </a:r>
            <a:r>
              <a:rPr b="1" spc="-10">
                <a:solidFill>
                  <a:srgbClr val="585858"/>
                </a:solidFill>
                <a:latin typeface="Gotham Book"/>
                <a:cs typeface="Open Sans"/>
              </a:rPr>
              <a:t> realize </a:t>
            </a:r>
            <a:r>
              <a:rPr b="1" spc="-5">
                <a:solidFill>
                  <a:srgbClr val="585858"/>
                </a:solidFill>
                <a:latin typeface="Gotham Book"/>
                <a:cs typeface="Open Sans"/>
              </a:rPr>
              <a:t>consulta à sua </a:t>
            </a:r>
            <a:r>
              <a:rPr b="1" spc="-10">
                <a:solidFill>
                  <a:srgbClr val="585858"/>
                </a:solidFill>
                <a:latin typeface="Gotham Book"/>
                <a:cs typeface="Open Sans"/>
              </a:rPr>
              <a:t>Procuradoria </a:t>
            </a:r>
            <a:r>
              <a:rPr b="1" spc="-5">
                <a:solidFill>
                  <a:srgbClr val="585858"/>
                </a:solidFill>
                <a:latin typeface="Gotham Book"/>
                <a:cs typeface="Open Sans"/>
              </a:rPr>
              <a:t>e ao seu </a:t>
            </a:r>
            <a:r>
              <a:rPr b="1" spc="-15">
                <a:solidFill>
                  <a:srgbClr val="585858"/>
                </a:solidFill>
                <a:latin typeface="Gotham Book"/>
                <a:cs typeface="Open Sans"/>
              </a:rPr>
              <a:t>Tribunal </a:t>
            </a:r>
            <a:r>
              <a:rPr b="1">
                <a:solidFill>
                  <a:srgbClr val="585858"/>
                </a:solidFill>
                <a:latin typeface="Gotham Book"/>
                <a:cs typeface="Open Sans"/>
              </a:rPr>
              <a:t>de </a:t>
            </a:r>
            <a:r>
              <a:rPr b="1" spc="-5">
                <a:solidFill>
                  <a:srgbClr val="585858"/>
                </a:solidFill>
                <a:latin typeface="Gotham Book"/>
                <a:cs typeface="Open Sans"/>
              </a:rPr>
              <a:t>Contas, a fim </a:t>
            </a:r>
            <a:r>
              <a:rPr b="1">
                <a:solidFill>
                  <a:srgbClr val="585858"/>
                </a:solidFill>
                <a:latin typeface="Gotham Book"/>
                <a:cs typeface="Open Sans"/>
              </a:rPr>
              <a:t>de </a:t>
            </a:r>
            <a:r>
              <a:rPr b="1" spc="-5">
                <a:solidFill>
                  <a:srgbClr val="585858"/>
                </a:solidFill>
                <a:latin typeface="Gotham Book"/>
                <a:cs typeface="Open Sans"/>
              </a:rPr>
              <a:t>se </a:t>
            </a:r>
            <a:r>
              <a:rPr b="1" spc="-10">
                <a:solidFill>
                  <a:srgbClr val="585858"/>
                </a:solidFill>
                <a:latin typeface="Gotham Book"/>
                <a:cs typeface="Open Sans"/>
              </a:rPr>
              <a:t>certificar</a:t>
            </a:r>
            <a:r>
              <a:rPr lang="pt-BR" b="1" spc="-10">
                <a:solidFill>
                  <a:srgbClr val="585858"/>
                </a:solidFill>
                <a:latin typeface="Gotham Book"/>
                <a:cs typeface="Open Sans"/>
              </a:rPr>
              <a:t> </a:t>
            </a:r>
            <a:r>
              <a:rPr b="1" spc="-10">
                <a:solidFill>
                  <a:srgbClr val="585858"/>
                </a:solidFill>
                <a:latin typeface="Gotham Book"/>
                <a:cs typeface="Open Sans"/>
              </a:rPr>
              <a:t> </a:t>
            </a:r>
            <a:r>
              <a:rPr b="1" spc="-5">
                <a:solidFill>
                  <a:srgbClr val="585858"/>
                </a:solidFill>
                <a:latin typeface="Gotham Book"/>
                <a:cs typeface="Open Sans"/>
              </a:rPr>
              <a:t>desse entendimento.</a:t>
            </a: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 Destaca-se </a:t>
            </a:r>
            <a:r>
              <a:rPr>
                <a:solidFill>
                  <a:srgbClr val="585858"/>
                </a:solidFill>
                <a:latin typeface="Gotham Book"/>
                <a:cs typeface="Open Sans"/>
              </a:rPr>
              <a:t>que </a:t>
            </a: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há necessidade </a:t>
            </a:r>
            <a:r>
              <a:rPr>
                <a:solidFill>
                  <a:srgbClr val="585858"/>
                </a:solidFill>
                <a:latin typeface="Gotham Book"/>
                <a:cs typeface="Open Sans"/>
              </a:rPr>
              <a:t>de </a:t>
            </a: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manifestação </a:t>
            </a:r>
            <a:r>
              <a:rPr spc="-10">
                <a:solidFill>
                  <a:srgbClr val="585858"/>
                </a:solidFill>
                <a:latin typeface="Gotham Book"/>
                <a:cs typeface="Open Sans"/>
              </a:rPr>
              <a:t>do órgão responsável </a:t>
            </a: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pela</a:t>
            </a:r>
            <a:r>
              <a:rPr lang="pt-BR" spc="-5">
                <a:solidFill>
                  <a:srgbClr val="585858"/>
                </a:solidFill>
                <a:latin typeface="Gotham Book"/>
                <a:cs typeface="Open Sans"/>
              </a:rPr>
              <a:t> </a:t>
            </a: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 supervisão, </a:t>
            </a:r>
            <a:r>
              <a:rPr spc="-10">
                <a:solidFill>
                  <a:srgbClr val="585858"/>
                </a:solidFill>
                <a:latin typeface="Gotham Book"/>
                <a:cs typeface="Open Sans"/>
              </a:rPr>
              <a:t>coordenação </a:t>
            </a: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e </a:t>
            </a:r>
            <a:r>
              <a:rPr spc="-10">
                <a:solidFill>
                  <a:srgbClr val="585858"/>
                </a:solidFill>
                <a:latin typeface="Gotham Book"/>
                <a:cs typeface="Open Sans"/>
              </a:rPr>
              <a:t>controle </a:t>
            </a:r>
            <a:r>
              <a:rPr>
                <a:solidFill>
                  <a:srgbClr val="585858"/>
                </a:solidFill>
                <a:latin typeface="Gotham Book"/>
                <a:cs typeface="Open Sans"/>
              </a:rPr>
              <a:t>do </a:t>
            </a:r>
            <a:r>
              <a:rPr spc="-10" err="1">
                <a:solidFill>
                  <a:srgbClr val="585858"/>
                </a:solidFill>
                <a:latin typeface="Gotham Book"/>
                <a:cs typeface="Open Sans"/>
              </a:rPr>
              <a:t>patrocinador</a:t>
            </a:r>
            <a:r>
              <a:rPr lang="pt-BR" spc="-10">
                <a:solidFill>
                  <a:srgbClr val="585858"/>
                </a:solidFill>
                <a:latin typeface="Gotham Book"/>
                <a:cs typeface="Open Sans"/>
              </a:rPr>
              <a:t> </a:t>
            </a:r>
            <a:r>
              <a:rPr spc="-15">
                <a:solidFill>
                  <a:srgbClr val="585858"/>
                </a:solidFill>
                <a:latin typeface="Gotham Book"/>
                <a:cs typeface="Open Sans"/>
              </a:rPr>
              <a:t>para </a:t>
            </a: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a </a:t>
            </a:r>
            <a:r>
              <a:rPr spc="-10">
                <a:solidFill>
                  <a:srgbClr val="585858"/>
                </a:solidFill>
                <a:latin typeface="Gotham Book"/>
                <a:cs typeface="Open Sans"/>
              </a:rPr>
              <a:t>apresentação </a:t>
            </a: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dos </a:t>
            </a:r>
            <a:r>
              <a:rPr spc="-10">
                <a:solidFill>
                  <a:srgbClr val="585858"/>
                </a:solidFill>
                <a:latin typeface="Gotham Book"/>
                <a:cs typeface="Open Sans"/>
              </a:rPr>
              <a:t>requerimentos </a:t>
            </a:r>
            <a:r>
              <a:rPr>
                <a:solidFill>
                  <a:srgbClr val="585858"/>
                </a:solidFill>
                <a:latin typeface="Gotham Book"/>
                <a:cs typeface="Open Sans"/>
              </a:rPr>
              <a:t>de </a:t>
            </a:r>
            <a:r>
              <a:rPr spc="-15">
                <a:solidFill>
                  <a:srgbClr val="585858"/>
                </a:solidFill>
                <a:latin typeface="Gotham Book"/>
                <a:cs typeface="Open Sans"/>
              </a:rPr>
              <a:t>aprovação </a:t>
            </a:r>
            <a:r>
              <a:rPr>
                <a:solidFill>
                  <a:srgbClr val="585858"/>
                </a:solidFill>
                <a:latin typeface="Gotham Book"/>
                <a:cs typeface="Open Sans"/>
              </a:rPr>
              <a:t>de </a:t>
            </a: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convênio </a:t>
            </a:r>
            <a:r>
              <a:rPr>
                <a:solidFill>
                  <a:srgbClr val="585858"/>
                </a:solidFill>
                <a:latin typeface="Gotham Book"/>
                <a:cs typeface="Open Sans"/>
              </a:rPr>
              <a:t>de</a:t>
            </a:r>
            <a:r>
              <a:rPr spc="15">
                <a:solidFill>
                  <a:srgbClr val="585858"/>
                </a:solidFill>
                <a:latin typeface="Gotham Book"/>
                <a:cs typeface="Open Sans"/>
              </a:rPr>
              <a:t> </a:t>
            </a:r>
            <a:r>
              <a:rPr spc="-5">
                <a:solidFill>
                  <a:srgbClr val="585858"/>
                </a:solidFill>
                <a:latin typeface="Gotham Book"/>
                <a:cs typeface="Open Sans"/>
              </a:rPr>
              <a:t>adesão.</a:t>
            </a:r>
            <a:endParaRPr>
              <a:latin typeface="Gotham Book"/>
              <a:cs typeface="Open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6921" y="1448308"/>
            <a:ext cx="419099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aixaDeTexto 3">
            <a:extLst>
              <a:ext uri="{FF2B5EF4-FFF2-40B4-BE49-F238E27FC236}">
                <a16:creationId xmlns:a16="http://schemas.microsoft.com/office/drawing/2014/main" id="{24F90349-9896-4C0B-A857-15807599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859" y="139152"/>
            <a:ext cx="7572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Principais recomendações do Guia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45" y="6292565"/>
            <a:ext cx="2718443" cy="428910"/>
          </a:xfrm>
          <a:prstGeom prst="rect">
            <a:avLst/>
          </a:prstGeom>
        </p:spPr>
      </p:pic>
      <p:sp>
        <p:nvSpPr>
          <p:cNvPr id="10" name="CaixaDeTexto 3">
            <a:extLst>
              <a:ext uri="{FF2B5EF4-FFF2-40B4-BE49-F238E27FC236}">
                <a16:creationId xmlns:a16="http://schemas.microsoft.com/office/drawing/2014/main" id="{24F90349-9896-4C0B-A857-15807599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80000"/>
            <a:ext cx="5743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Conversa de Hoje</a:t>
            </a:r>
          </a:p>
        </p:txBody>
      </p:sp>
      <p:sp>
        <p:nvSpPr>
          <p:cNvPr id="11" name="Conector reto 15">
            <a:extLst>
              <a:ext uri="{FF2B5EF4-FFF2-40B4-BE49-F238E27FC236}">
                <a16:creationId xmlns:a16="http://schemas.microsoft.com/office/drawing/2014/main" id="{B4E21EF0-C894-43E4-AE8F-6762ED1ED8F9}"/>
              </a:ext>
            </a:extLst>
          </p:cNvPr>
          <p:cNvSpPr/>
          <p:nvPr/>
        </p:nvSpPr>
        <p:spPr>
          <a:xfrm>
            <a:off x="756000" y="540000"/>
            <a:ext cx="10800000" cy="0"/>
          </a:xfrm>
          <a:prstGeom prst="lineInv">
            <a:avLst/>
          </a:prstGeom>
          <a:ln w="127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5" name="Elipse 16">
            <a:extLst>
              <a:ext uri="{FF2B5EF4-FFF2-40B4-BE49-F238E27FC236}">
                <a16:creationId xmlns:a16="http://schemas.microsoft.com/office/drawing/2014/main" id="{57C284A2-4AC2-41EB-8870-D8F46A025FE5}"/>
              </a:ext>
            </a:extLst>
          </p:cNvPr>
          <p:cNvSpPr/>
          <p:nvPr/>
        </p:nvSpPr>
        <p:spPr>
          <a:xfrm>
            <a:off x="720000" y="468000"/>
            <a:ext cx="160256" cy="16025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1">
            <a:extLst>
              <a:ext uri="{FF2B5EF4-FFF2-40B4-BE49-F238E27FC236}">
                <a16:creationId xmlns:a16="http://schemas.microsoft.com/office/drawing/2014/main" id="{0855981B-1187-451E-8629-4C27CD98A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0" y="1269639"/>
            <a:ext cx="9720000" cy="2540361"/>
          </a:xfrm>
        </p:spPr>
        <p:txBody>
          <a:bodyPr vert="horz" lIns="0" tIns="0" rIns="0" bIns="0" rtlCol="0">
            <a:noAutofit/>
          </a:bodyPr>
          <a:lstStyle/>
          <a:p>
            <a:pPr>
              <a:defRPr/>
            </a:pPr>
            <a:r>
              <a:rPr lang="pt-BR" sz="2000">
                <a:solidFill>
                  <a:schemeClr val="accent1">
                    <a:lumMod val="75000"/>
                  </a:schemeClr>
                </a:solidFill>
                <a:latin typeface="Gotham Book" panose="02000604040000020004" pitchFamily="50" charset="0"/>
              </a:rPr>
              <a:t>Previdência Complementar nos Municípios:</a:t>
            </a:r>
            <a:br>
              <a:rPr lang="pt-BR" sz="2000">
                <a:solidFill>
                  <a:schemeClr val="accent1">
                    <a:lumMod val="75000"/>
                  </a:schemeClr>
                </a:solidFill>
                <a:latin typeface="Gotham Book" panose="02000604040000020004" pitchFamily="50" charset="0"/>
              </a:rPr>
            </a:br>
            <a:r>
              <a:rPr lang="pt-BR" sz="2000">
                <a:solidFill>
                  <a:schemeClr val="accent1">
                    <a:lumMod val="75000"/>
                  </a:schemeClr>
                </a:solidFill>
                <a:latin typeface="Gotham Book" panose="02000604040000020004" pitchFamily="50" charset="0"/>
              </a:rPr>
              <a:t>Obrigatoriedade Constitucional</a:t>
            </a:r>
          </a:p>
          <a:p>
            <a:pPr>
              <a:defRPr/>
            </a:pPr>
            <a:endParaRPr lang="pt-BR" sz="2000">
              <a:solidFill>
                <a:schemeClr val="tx2">
                  <a:lumMod val="60000"/>
                  <a:lumOff val="40000"/>
                </a:schemeClr>
              </a:solidFill>
              <a:latin typeface="Gotham Book" panose="02000604040000020004" pitchFamily="50" charset="0"/>
            </a:endParaRPr>
          </a:p>
          <a:p>
            <a:pPr>
              <a:defRPr/>
            </a:pPr>
            <a:endParaRPr lang="pt-BR" sz="2000">
              <a:solidFill>
                <a:schemeClr val="tx2">
                  <a:lumMod val="60000"/>
                  <a:lumOff val="40000"/>
                </a:schemeClr>
              </a:solidFill>
              <a:latin typeface="Gotham Book" panose="02000604040000020004" pitchFamily="50" charset="0"/>
            </a:endParaRPr>
          </a:p>
          <a:p>
            <a:pPr>
              <a:defRPr/>
            </a:pPr>
            <a:endParaRPr lang="pt-BR" sz="2000">
              <a:solidFill>
                <a:schemeClr val="tx2">
                  <a:lumMod val="60000"/>
                  <a:lumOff val="40000"/>
                </a:schemeClr>
              </a:solidFill>
              <a:latin typeface="Gotham Book" panose="02000604040000020004" pitchFamily="50" charset="0"/>
            </a:endParaRPr>
          </a:p>
          <a:p>
            <a:pPr>
              <a:defRPr/>
            </a:pPr>
            <a:endParaRPr lang="pt-BR" sz="2000">
              <a:solidFill>
                <a:schemeClr val="tx2">
                  <a:lumMod val="60000"/>
                  <a:lumOff val="40000"/>
                </a:schemeClr>
              </a:solidFill>
              <a:latin typeface="Gotham Book" panose="02000604040000020004" pitchFamily="50" charset="0"/>
            </a:endParaRPr>
          </a:p>
          <a:p>
            <a:pPr>
              <a:defRPr/>
            </a:pPr>
            <a:r>
              <a:rPr lang="pt-BR" sz="2000">
                <a:solidFill>
                  <a:srgbClr val="00AF50"/>
                </a:solidFill>
                <a:latin typeface="Gotham Book" panose="02000604040000020004" pitchFamily="50" charset="0"/>
              </a:rPr>
              <a:t>Opções e Orientações aos</a:t>
            </a:r>
            <a:br>
              <a:rPr lang="pt-BR" sz="2000">
                <a:solidFill>
                  <a:srgbClr val="00AF50"/>
                </a:solidFill>
                <a:latin typeface="Gotham Book" panose="02000604040000020004" pitchFamily="50" charset="0"/>
              </a:rPr>
            </a:br>
            <a:r>
              <a:rPr lang="pt-BR" sz="2000">
                <a:solidFill>
                  <a:srgbClr val="00AF50"/>
                </a:solidFill>
                <a:latin typeface="Gotham Book" panose="02000604040000020004" pitchFamily="50" charset="0"/>
              </a:rPr>
              <a:t>Entes Federativos para instituição do RPC</a:t>
            </a:r>
          </a:p>
        </p:txBody>
      </p:sp>
      <p:sp>
        <p:nvSpPr>
          <p:cNvPr id="2" name="Elipse 1"/>
          <p:cNvSpPr>
            <a:spLocks noChangeAspect="1"/>
          </p:cNvSpPr>
          <p:nvPr/>
        </p:nvSpPr>
        <p:spPr>
          <a:xfrm>
            <a:off x="828000" y="1170000"/>
            <a:ext cx="720000" cy="72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>
                <a:latin typeface="Gotham Book" panose="02000604040000020004" pitchFamily="50" charset="0"/>
              </a:rPr>
              <a:t>1</a:t>
            </a:r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>
            <a:off x="720000" y="1080000"/>
            <a:ext cx="900000" cy="900000"/>
          </a:xfrm>
          <a:prstGeom prst="ellipse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810000" y="2998800"/>
            <a:ext cx="720000" cy="720000"/>
          </a:xfrm>
          <a:prstGeom prst="ellipse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>
                <a:latin typeface="Gotham Book" panose="02000604040000020004" pitchFamily="50" charset="0"/>
              </a:rPr>
              <a:t>2</a:t>
            </a:r>
          </a:p>
        </p:txBody>
      </p:sp>
      <p:sp>
        <p:nvSpPr>
          <p:cNvPr id="13" name="Elipse 12"/>
          <p:cNvSpPr>
            <a:spLocks noChangeAspect="1"/>
          </p:cNvSpPr>
          <p:nvPr/>
        </p:nvSpPr>
        <p:spPr>
          <a:xfrm>
            <a:off x="720000" y="2910000"/>
            <a:ext cx="900000" cy="900000"/>
          </a:xfrm>
          <a:prstGeom prst="ellipse">
            <a:avLst/>
          </a:prstGeom>
          <a:noFill/>
          <a:ln w="50800"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396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8190" y="540259"/>
            <a:ext cx="10799445" cy="0"/>
          </a:xfrm>
          <a:custGeom>
            <a:avLst/>
            <a:gdLst/>
            <a:ahLst/>
            <a:cxnLst/>
            <a:rect l="l" t="t" r="r" b="b"/>
            <a:pathLst>
              <a:path w="10799445">
                <a:moveTo>
                  <a:pt x="0" y="0"/>
                </a:moveTo>
                <a:lnTo>
                  <a:pt x="10799064" y="0"/>
                </a:lnTo>
              </a:path>
            </a:pathLst>
          </a:custGeom>
          <a:ln w="31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083" y="467868"/>
            <a:ext cx="160019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685800"/>
            <a:ext cx="419099" cy="448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99092" y="6379464"/>
            <a:ext cx="2494787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83711" y="774622"/>
            <a:ext cx="10573924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Parâmetros </a:t>
            </a:r>
            <a:r>
              <a:rPr sz="1600" b="1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mínimos de escolha de</a:t>
            </a:r>
            <a:r>
              <a:rPr sz="1600" b="1" spc="8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b="1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Entidade:</a:t>
            </a:r>
            <a:endParaRPr sz="1600">
              <a:latin typeface="Gotham Book" panose="02000604040000020004" pitchFamily="50" charset="0"/>
              <a:cs typeface="Open Sans"/>
            </a:endParaRPr>
          </a:p>
          <a:p>
            <a:pPr marL="552450">
              <a:lnSpc>
                <a:spcPct val="100000"/>
              </a:lnSpc>
              <a:spcBef>
                <a:spcPts val="1200"/>
              </a:spcBef>
            </a:pP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O </a:t>
            </a:r>
            <a:r>
              <a:rPr sz="160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Guia </a:t>
            </a:r>
            <a:r>
              <a:rPr sz="1600" spc="-1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sugere parâmetros 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mínimos </a:t>
            </a:r>
            <a:r>
              <a:rPr sz="1600" spc="-1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para 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escolha </a:t>
            </a:r>
            <a:r>
              <a:rPr sz="160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da</a:t>
            </a:r>
            <a:r>
              <a:rPr sz="1600" spc="5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Entidade.</a:t>
            </a:r>
            <a:endParaRPr sz="1600">
              <a:latin typeface="Gotham Book" panose="02000604040000020004" pitchFamily="50" charset="0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54623" y="3992879"/>
            <a:ext cx="653795" cy="655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86628" y="4024884"/>
            <a:ext cx="535305" cy="536575"/>
          </a:xfrm>
          <a:custGeom>
            <a:avLst/>
            <a:gdLst/>
            <a:ahLst/>
            <a:cxnLst/>
            <a:rect l="l" t="t" r="r" b="b"/>
            <a:pathLst>
              <a:path w="535304" h="536575">
                <a:moveTo>
                  <a:pt x="267462" y="0"/>
                </a:moveTo>
                <a:lnTo>
                  <a:pt x="219385" y="4321"/>
                </a:lnTo>
                <a:lnTo>
                  <a:pt x="174136" y="16781"/>
                </a:lnTo>
                <a:lnTo>
                  <a:pt x="132469" y="36621"/>
                </a:lnTo>
                <a:lnTo>
                  <a:pt x="95140" y="63083"/>
                </a:lnTo>
                <a:lnTo>
                  <a:pt x="62904" y="95412"/>
                </a:lnTo>
                <a:lnTo>
                  <a:pt x="36516" y="132847"/>
                </a:lnTo>
                <a:lnTo>
                  <a:pt x="16733" y="174633"/>
                </a:lnTo>
                <a:lnTo>
                  <a:pt x="4309" y="220011"/>
                </a:lnTo>
                <a:lnTo>
                  <a:pt x="0" y="268224"/>
                </a:lnTo>
                <a:lnTo>
                  <a:pt x="4309" y="316436"/>
                </a:lnTo>
                <a:lnTo>
                  <a:pt x="16733" y="361814"/>
                </a:lnTo>
                <a:lnTo>
                  <a:pt x="36516" y="403600"/>
                </a:lnTo>
                <a:lnTo>
                  <a:pt x="62904" y="441035"/>
                </a:lnTo>
                <a:lnTo>
                  <a:pt x="95140" y="473364"/>
                </a:lnTo>
                <a:lnTo>
                  <a:pt x="132469" y="499826"/>
                </a:lnTo>
                <a:lnTo>
                  <a:pt x="174136" y="519666"/>
                </a:lnTo>
                <a:lnTo>
                  <a:pt x="219385" y="532126"/>
                </a:lnTo>
                <a:lnTo>
                  <a:pt x="267462" y="536448"/>
                </a:lnTo>
                <a:lnTo>
                  <a:pt x="315538" y="532126"/>
                </a:lnTo>
                <a:lnTo>
                  <a:pt x="360787" y="519666"/>
                </a:lnTo>
                <a:lnTo>
                  <a:pt x="402454" y="499826"/>
                </a:lnTo>
                <a:lnTo>
                  <a:pt x="439783" y="473364"/>
                </a:lnTo>
                <a:lnTo>
                  <a:pt x="472019" y="441035"/>
                </a:lnTo>
                <a:lnTo>
                  <a:pt x="498407" y="403600"/>
                </a:lnTo>
                <a:lnTo>
                  <a:pt x="518190" y="361814"/>
                </a:lnTo>
                <a:lnTo>
                  <a:pt x="530614" y="316436"/>
                </a:lnTo>
                <a:lnTo>
                  <a:pt x="534924" y="268224"/>
                </a:lnTo>
                <a:lnTo>
                  <a:pt x="530614" y="220011"/>
                </a:lnTo>
                <a:lnTo>
                  <a:pt x="518190" y="174633"/>
                </a:lnTo>
                <a:lnTo>
                  <a:pt x="498407" y="132847"/>
                </a:lnTo>
                <a:lnTo>
                  <a:pt x="472019" y="95412"/>
                </a:lnTo>
                <a:lnTo>
                  <a:pt x="439783" y="63083"/>
                </a:lnTo>
                <a:lnTo>
                  <a:pt x="402454" y="36621"/>
                </a:lnTo>
                <a:lnTo>
                  <a:pt x="360787" y="16781"/>
                </a:lnTo>
                <a:lnTo>
                  <a:pt x="315538" y="4321"/>
                </a:lnTo>
                <a:lnTo>
                  <a:pt x="26746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86628" y="4024884"/>
            <a:ext cx="535305" cy="536575"/>
          </a:xfrm>
          <a:custGeom>
            <a:avLst/>
            <a:gdLst/>
            <a:ahLst/>
            <a:cxnLst/>
            <a:rect l="l" t="t" r="r" b="b"/>
            <a:pathLst>
              <a:path w="535304" h="536575">
                <a:moveTo>
                  <a:pt x="0" y="268224"/>
                </a:moveTo>
                <a:lnTo>
                  <a:pt x="4309" y="220011"/>
                </a:lnTo>
                <a:lnTo>
                  <a:pt x="16733" y="174633"/>
                </a:lnTo>
                <a:lnTo>
                  <a:pt x="36516" y="132847"/>
                </a:lnTo>
                <a:lnTo>
                  <a:pt x="62904" y="95412"/>
                </a:lnTo>
                <a:lnTo>
                  <a:pt x="95140" y="63083"/>
                </a:lnTo>
                <a:lnTo>
                  <a:pt x="132469" y="36621"/>
                </a:lnTo>
                <a:lnTo>
                  <a:pt x="174136" y="16781"/>
                </a:lnTo>
                <a:lnTo>
                  <a:pt x="219385" y="4321"/>
                </a:lnTo>
                <a:lnTo>
                  <a:pt x="267462" y="0"/>
                </a:lnTo>
                <a:lnTo>
                  <a:pt x="315538" y="4321"/>
                </a:lnTo>
                <a:lnTo>
                  <a:pt x="360787" y="16781"/>
                </a:lnTo>
                <a:lnTo>
                  <a:pt x="402454" y="36621"/>
                </a:lnTo>
                <a:lnTo>
                  <a:pt x="439783" y="63083"/>
                </a:lnTo>
                <a:lnTo>
                  <a:pt x="472019" y="95412"/>
                </a:lnTo>
                <a:lnTo>
                  <a:pt x="498407" y="132847"/>
                </a:lnTo>
                <a:lnTo>
                  <a:pt x="518190" y="174633"/>
                </a:lnTo>
                <a:lnTo>
                  <a:pt x="530614" y="220011"/>
                </a:lnTo>
                <a:lnTo>
                  <a:pt x="534924" y="268224"/>
                </a:lnTo>
                <a:lnTo>
                  <a:pt x="530614" y="316436"/>
                </a:lnTo>
                <a:lnTo>
                  <a:pt x="518190" y="361814"/>
                </a:lnTo>
                <a:lnTo>
                  <a:pt x="498407" y="403600"/>
                </a:lnTo>
                <a:lnTo>
                  <a:pt x="472019" y="441035"/>
                </a:lnTo>
                <a:lnTo>
                  <a:pt x="439783" y="473364"/>
                </a:lnTo>
                <a:lnTo>
                  <a:pt x="402454" y="499826"/>
                </a:lnTo>
                <a:lnTo>
                  <a:pt x="360787" y="519666"/>
                </a:lnTo>
                <a:lnTo>
                  <a:pt x="315538" y="532126"/>
                </a:lnTo>
                <a:lnTo>
                  <a:pt x="267462" y="536448"/>
                </a:lnTo>
                <a:lnTo>
                  <a:pt x="219385" y="532126"/>
                </a:lnTo>
                <a:lnTo>
                  <a:pt x="174136" y="519666"/>
                </a:lnTo>
                <a:lnTo>
                  <a:pt x="132469" y="499826"/>
                </a:lnTo>
                <a:lnTo>
                  <a:pt x="95140" y="473364"/>
                </a:lnTo>
                <a:lnTo>
                  <a:pt x="62904" y="441035"/>
                </a:lnTo>
                <a:lnTo>
                  <a:pt x="36516" y="403600"/>
                </a:lnTo>
                <a:lnTo>
                  <a:pt x="16733" y="361814"/>
                </a:lnTo>
                <a:lnTo>
                  <a:pt x="4309" y="316436"/>
                </a:lnTo>
                <a:lnTo>
                  <a:pt x="0" y="268224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6839" y="4212335"/>
            <a:ext cx="438911" cy="4389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18844" y="4244340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39" h="320039">
                <a:moveTo>
                  <a:pt x="160020" y="0"/>
                </a:moveTo>
                <a:lnTo>
                  <a:pt x="109440" y="8157"/>
                </a:lnTo>
                <a:lnTo>
                  <a:pt x="65513" y="30873"/>
                </a:lnTo>
                <a:lnTo>
                  <a:pt x="30873" y="65513"/>
                </a:lnTo>
                <a:lnTo>
                  <a:pt x="8157" y="109440"/>
                </a:lnTo>
                <a:lnTo>
                  <a:pt x="0" y="160019"/>
                </a:lnTo>
                <a:lnTo>
                  <a:pt x="8157" y="210599"/>
                </a:lnTo>
                <a:lnTo>
                  <a:pt x="30873" y="254526"/>
                </a:lnTo>
                <a:lnTo>
                  <a:pt x="65513" y="289166"/>
                </a:lnTo>
                <a:lnTo>
                  <a:pt x="109440" y="311882"/>
                </a:lnTo>
                <a:lnTo>
                  <a:pt x="160020" y="320039"/>
                </a:lnTo>
                <a:lnTo>
                  <a:pt x="210599" y="311882"/>
                </a:lnTo>
                <a:lnTo>
                  <a:pt x="254526" y="289166"/>
                </a:lnTo>
                <a:lnTo>
                  <a:pt x="289166" y="254526"/>
                </a:lnTo>
                <a:lnTo>
                  <a:pt x="311882" y="210599"/>
                </a:lnTo>
                <a:lnTo>
                  <a:pt x="320040" y="160019"/>
                </a:lnTo>
                <a:lnTo>
                  <a:pt x="311882" y="109440"/>
                </a:lnTo>
                <a:lnTo>
                  <a:pt x="289166" y="65513"/>
                </a:lnTo>
                <a:lnTo>
                  <a:pt x="254526" y="30873"/>
                </a:lnTo>
                <a:lnTo>
                  <a:pt x="210599" y="8157"/>
                </a:lnTo>
                <a:lnTo>
                  <a:pt x="16002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18844" y="4244340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39" h="320039">
                <a:moveTo>
                  <a:pt x="0" y="160019"/>
                </a:moveTo>
                <a:lnTo>
                  <a:pt x="8157" y="109440"/>
                </a:lnTo>
                <a:lnTo>
                  <a:pt x="30873" y="65513"/>
                </a:lnTo>
                <a:lnTo>
                  <a:pt x="65513" y="30873"/>
                </a:lnTo>
                <a:lnTo>
                  <a:pt x="109440" y="8157"/>
                </a:lnTo>
                <a:lnTo>
                  <a:pt x="160020" y="0"/>
                </a:lnTo>
                <a:lnTo>
                  <a:pt x="210599" y="8157"/>
                </a:lnTo>
                <a:lnTo>
                  <a:pt x="254526" y="30873"/>
                </a:lnTo>
                <a:lnTo>
                  <a:pt x="289166" y="65513"/>
                </a:lnTo>
                <a:lnTo>
                  <a:pt x="311882" y="109440"/>
                </a:lnTo>
                <a:lnTo>
                  <a:pt x="320040" y="160019"/>
                </a:lnTo>
                <a:lnTo>
                  <a:pt x="311882" y="210599"/>
                </a:lnTo>
                <a:lnTo>
                  <a:pt x="289166" y="254526"/>
                </a:lnTo>
                <a:lnTo>
                  <a:pt x="254526" y="289166"/>
                </a:lnTo>
                <a:lnTo>
                  <a:pt x="210599" y="311882"/>
                </a:lnTo>
                <a:lnTo>
                  <a:pt x="160020" y="320039"/>
                </a:lnTo>
                <a:lnTo>
                  <a:pt x="109440" y="311882"/>
                </a:lnTo>
                <a:lnTo>
                  <a:pt x="65513" y="289166"/>
                </a:lnTo>
                <a:lnTo>
                  <a:pt x="30873" y="254526"/>
                </a:lnTo>
                <a:lnTo>
                  <a:pt x="8157" y="210599"/>
                </a:lnTo>
                <a:lnTo>
                  <a:pt x="0" y="160019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6997" y="1796032"/>
            <a:ext cx="5039995" cy="2616835"/>
          </a:xfrm>
          <a:custGeom>
            <a:avLst/>
            <a:gdLst/>
            <a:ahLst/>
            <a:cxnLst/>
            <a:rect l="l" t="t" r="r" b="b"/>
            <a:pathLst>
              <a:path w="5039995" h="2616835">
                <a:moveTo>
                  <a:pt x="4875326" y="0"/>
                </a:moveTo>
                <a:lnTo>
                  <a:pt x="164541" y="0"/>
                </a:lnTo>
                <a:lnTo>
                  <a:pt x="120801" y="5877"/>
                </a:lnTo>
                <a:lnTo>
                  <a:pt x="81496" y="22465"/>
                </a:lnTo>
                <a:lnTo>
                  <a:pt x="48194" y="48194"/>
                </a:lnTo>
                <a:lnTo>
                  <a:pt x="22465" y="81496"/>
                </a:lnTo>
                <a:lnTo>
                  <a:pt x="5877" y="120801"/>
                </a:lnTo>
                <a:lnTo>
                  <a:pt x="0" y="164541"/>
                </a:lnTo>
                <a:lnTo>
                  <a:pt x="0" y="2452166"/>
                </a:lnTo>
                <a:lnTo>
                  <a:pt x="5877" y="2495911"/>
                </a:lnTo>
                <a:lnTo>
                  <a:pt x="22465" y="2535217"/>
                </a:lnTo>
                <a:lnTo>
                  <a:pt x="48194" y="2568517"/>
                </a:lnTo>
                <a:lnTo>
                  <a:pt x="81496" y="2594244"/>
                </a:lnTo>
                <a:lnTo>
                  <a:pt x="120801" y="2610830"/>
                </a:lnTo>
                <a:lnTo>
                  <a:pt x="164541" y="2616708"/>
                </a:lnTo>
                <a:lnTo>
                  <a:pt x="4875326" y="2616708"/>
                </a:lnTo>
                <a:lnTo>
                  <a:pt x="4919066" y="2610830"/>
                </a:lnTo>
                <a:lnTo>
                  <a:pt x="4958371" y="2594244"/>
                </a:lnTo>
                <a:lnTo>
                  <a:pt x="4991673" y="2568517"/>
                </a:lnTo>
                <a:lnTo>
                  <a:pt x="5017402" y="2535217"/>
                </a:lnTo>
                <a:lnTo>
                  <a:pt x="5033990" y="2495911"/>
                </a:lnTo>
                <a:lnTo>
                  <a:pt x="5039868" y="2452166"/>
                </a:lnTo>
                <a:lnTo>
                  <a:pt x="5039868" y="164541"/>
                </a:lnTo>
                <a:lnTo>
                  <a:pt x="5033990" y="120801"/>
                </a:lnTo>
                <a:lnTo>
                  <a:pt x="5017402" y="81496"/>
                </a:lnTo>
                <a:lnTo>
                  <a:pt x="4991673" y="48194"/>
                </a:lnTo>
                <a:lnTo>
                  <a:pt x="4958371" y="22465"/>
                </a:lnTo>
                <a:lnTo>
                  <a:pt x="4919066" y="5877"/>
                </a:lnTo>
                <a:lnTo>
                  <a:pt x="487532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26997" y="1796032"/>
            <a:ext cx="5039995" cy="2616835"/>
          </a:xfrm>
          <a:custGeom>
            <a:avLst/>
            <a:gdLst/>
            <a:ahLst/>
            <a:cxnLst/>
            <a:rect l="l" t="t" r="r" b="b"/>
            <a:pathLst>
              <a:path w="5039995" h="2616835">
                <a:moveTo>
                  <a:pt x="0" y="164541"/>
                </a:moveTo>
                <a:lnTo>
                  <a:pt x="5877" y="120801"/>
                </a:lnTo>
                <a:lnTo>
                  <a:pt x="22465" y="81496"/>
                </a:lnTo>
                <a:lnTo>
                  <a:pt x="48194" y="48194"/>
                </a:lnTo>
                <a:lnTo>
                  <a:pt x="81496" y="22465"/>
                </a:lnTo>
                <a:lnTo>
                  <a:pt x="120801" y="5877"/>
                </a:lnTo>
                <a:lnTo>
                  <a:pt x="164541" y="0"/>
                </a:lnTo>
                <a:lnTo>
                  <a:pt x="4875326" y="0"/>
                </a:lnTo>
                <a:lnTo>
                  <a:pt x="4919066" y="5877"/>
                </a:lnTo>
                <a:lnTo>
                  <a:pt x="4958371" y="22465"/>
                </a:lnTo>
                <a:lnTo>
                  <a:pt x="4991673" y="48194"/>
                </a:lnTo>
                <a:lnTo>
                  <a:pt x="5017402" y="81496"/>
                </a:lnTo>
                <a:lnTo>
                  <a:pt x="5033990" y="120801"/>
                </a:lnTo>
                <a:lnTo>
                  <a:pt x="5039868" y="164541"/>
                </a:lnTo>
                <a:lnTo>
                  <a:pt x="5039868" y="2452166"/>
                </a:lnTo>
                <a:lnTo>
                  <a:pt x="5033990" y="2495911"/>
                </a:lnTo>
                <a:lnTo>
                  <a:pt x="5017402" y="2535217"/>
                </a:lnTo>
                <a:lnTo>
                  <a:pt x="4991673" y="2568517"/>
                </a:lnTo>
                <a:lnTo>
                  <a:pt x="4958371" y="2594244"/>
                </a:lnTo>
                <a:lnTo>
                  <a:pt x="4919066" y="2610830"/>
                </a:lnTo>
                <a:lnTo>
                  <a:pt x="4875326" y="2616708"/>
                </a:lnTo>
                <a:lnTo>
                  <a:pt x="164541" y="2616708"/>
                </a:lnTo>
                <a:lnTo>
                  <a:pt x="120801" y="2610830"/>
                </a:lnTo>
                <a:lnTo>
                  <a:pt x="81496" y="2594244"/>
                </a:lnTo>
                <a:lnTo>
                  <a:pt x="48194" y="2568517"/>
                </a:lnTo>
                <a:lnTo>
                  <a:pt x="22465" y="2535217"/>
                </a:lnTo>
                <a:lnTo>
                  <a:pt x="5877" y="2495911"/>
                </a:lnTo>
                <a:lnTo>
                  <a:pt x="0" y="2452166"/>
                </a:lnTo>
                <a:lnTo>
                  <a:pt x="0" y="164541"/>
                </a:lnTo>
                <a:close/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6883" y="1667255"/>
            <a:ext cx="658367" cy="6583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8888" y="1699260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748" y="0"/>
                </a:moveTo>
                <a:lnTo>
                  <a:pt x="221258" y="4345"/>
                </a:lnTo>
                <a:lnTo>
                  <a:pt x="175621" y="16875"/>
                </a:lnTo>
                <a:lnTo>
                  <a:pt x="133598" y="36827"/>
                </a:lnTo>
                <a:lnTo>
                  <a:pt x="95950" y="63439"/>
                </a:lnTo>
                <a:lnTo>
                  <a:pt x="63439" y="95950"/>
                </a:lnTo>
                <a:lnTo>
                  <a:pt x="36827" y="133598"/>
                </a:lnTo>
                <a:lnTo>
                  <a:pt x="16875" y="175621"/>
                </a:lnTo>
                <a:lnTo>
                  <a:pt x="4345" y="221258"/>
                </a:lnTo>
                <a:lnTo>
                  <a:pt x="0" y="269748"/>
                </a:lnTo>
                <a:lnTo>
                  <a:pt x="4345" y="318237"/>
                </a:lnTo>
                <a:lnTo>
                  <a:pt x="16875" y="363874"/>
                </a:lnTo>
                <a:lnTo>
                  <a:pt x="36827" y="405897"/>
                </a:lnTo>
                <a:lnTo>
                  <a:pt x="63439" y="443545"/>
                </a:lnTo>
                <a:lnTo>
                  <a:pt x="95950" y="476056"/>
                </a:lnTo>
                <a:lnTo>
                  <a:pt x="133598" y="502668"/>
                </a:lnTo>
                <a:lnTo>
                  <a:pt x="175621" y="522620"/>
                </a:lnTo>
                <a:lnTo>
                  <a:pt x="221258" y="535150"/>
                </a:lnTo>
                <a:lnTo>
                  <a:pt x="269748" y="539496"/>
                </a:lnTo>
                <a:lnTo>
                  <a:pt x="318237" y="535150"/>
                </a:lnTo>
                <a:lnTo>
                  <a:pt x="363874" y="522620"/>
                </a:lnTo>
                <a:lnTo>
                  <a:pt x="405897" y="502668"/>
                </a:lnTo>
                <a:lnTo>
                  <a:pt x="443545" y="476056"/>
                </a:lnTo>
                <a:lnTo>
                  <a:pt x="476056" y="443545"/>
                </a:lnTo>
                <a:lnTo>
                  <a:pt x="502668" y="405897"/>
                </a:lnTo>
                <a:lnTo>
                  <a:pt x="522620" y="363874"/>
                </a:lnTo>
                <a:lnTo>
                  <a:pt x="535150" y="318237"/>
                </a:lnTo>
                <a:lnTo>
                  <a:pt x="539496" y="269748"/>
                </a:lnTo>
                <a:lnTo>
                  <a:pt x="535150" y="221258"/>
                </a:lnTo>
                <a:lnTo>
                  <a:pt x="522620" y="175621"/>
                </a:lnTo>
                <a:lnTo>
                  <a:pt x="502668" y="133598"/>
                </a:lnTo>
                <a:lnTo>
                  <a:pt x="476056" y="95950"/>
                </a:lnTo>
                <a:lnTo>
                  <a:pt x="443545" y="63439"/>
                </a:lnTo>
                <a:lnTo>
                  <a:pt x="405897" y="36827"/>
                </a:lnTo>
                <a:lnTo>
                  <a:pt x="363874" y="16875"/>
                </a:lnTo>
                <a:lnTo>
                  <a:pt x="318237" y="4345"/>
                </a:lnTo>
                <a:lnTo>
                  <a:pt x="26974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8888" y="1699260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0" y="269748"/>
                </a:moveTo>
                <a:lnTo>
                  <a:pt x="4345" y="221258"/>
                </a:lnTo>
                <a:lnTo>
                  <a:pt x="16875" y="175621"/>
                </a:lnTo>
                <a:lnTo>
                  <a:pt x="36827" y="133598"/>
                </a:lnTo>
                <a:lnTo>
                  <a:pt x="63439" y="95950"/>
                </a:lnTo>
                <a:lnTo>
                  <a:pt x="95950" y="63439"/>
                </a:lnTo>
                <a:lnTo>
                  <a:pt x="133598" y="36827"/>
                </a:lnTo>
                <a:lnTo>
                  <a:pt x="175621" y="16875"/>
                </a:lnTo>
                <a:lnTo>
                  <a:pt x="221258" y="4345"/>
                </a:lnTo>
                <a:lnTo>
                  <a:pt x="269748" y="0"/>
                </a:lnTo>
                <a:lnTo>
                  <a:pt x="318237" y="4345"/>
                </a:lnTo>
                <a:lnTo>
                  <a:pt x="363874" y="16875"/>
                </a:lnTo>
                <a:lnTo>
                  <a:pt x="405897" y="36827"/>
                </a:lnTo>
                <a:lnTo>
                  <a:pt x="443545" y="63439"/>
                </a:lnTo>
                <a:lnTo>
                  <a:pt x="476056" y="95950"/>
                </a:lnTo>
                <a:lnTo>
                  <a:pt x="502668" y="133598"/>
                </a:lnTo>
                <a:lnTo>
                  <a:pt x="522620" y="175621"/>
                </a:lnTo>
                <a:lnTo>
                  <a:pt x="535150" y="221258"/>
                </a:lnTo>
                <a:lnTo>
                  <a:pt x="539496" y="269748"/>
                </a:lnTo>
                <a:lnTo>
                  <a:pt x="535150" y="318237"/>
                </a:lnTo>
                <a:lnTo>
                  <a:pt x="522620" y="363874"/>
                </a:lnTo>
                <a:lnTo>
                  <a:pt x="502668" y="405897"/>
                </a:lnTo>
                <a:lnTo>
                  <a:pt x="476056" y="443545"/>
                </a:lnTo>
                <a:lnTo>
                  <a:pt x="443545" y="476056"/>
                </a:lnTo>
                <a:lnTo>
                  <a:pt x="405897" y="502668"/>
                </a:lnTo>
                <a:lnTo>
                  <a:pt x="363874" y="522620"/>
                </a:lnTo>
                <a:lnTo>
                  <a:pt x="318237" y="535150"/>
                </a:lnTo>
                <a:lnTo>
                  <a:pt x="269748" y="539496"/>
                </a:lnTo>
                <a:lnTo>
                  <a:pt x="221258" y="535150"/>
                </a:lnTo>
                <a:lnTo>
                  <a:pt x="175621" y="522620"/>
                </a:lnTo>
                <a:lnTo>
                  <a:pt x="133598" y="502668"/>
                </a:lnTo>
                <a:lnTo>
                  <a:pt x="95950" y="476056"/>
                </a:lnTo>
                <a:lnTo>
                  <a:pt x="63439" y="443545"/>
                </a:lnTo>
                <a:lnTo>
                  <a:pt x="36827" y="405897"/>
                </a:lnTo>
                <a:lnTo>
                  <a:pt x="16875" y="363874"/>
                </a:lnTo>
                <a:lnTo>
                  <a:pt x="4345" y="318237"/>
                </a:lnTo>
                <a:lnTo>
                  <a:pt x="0" y="269748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2603" y="1720595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198120" y="0"/>
                </a:moveTo>
                <a:lnTo>
                  <a:pt x="152691" y="5232"/>
                </a:lnTo>
                <a:lnTo>
                  <a:pt x="110989" y="20136"/>
                </a:lnTo>
                <a:lnTo>
                  <a:pt x="74204" y="43523"/>
                </a:lnTo>
                <a:lnTo>
                  <a:pt x="43523" y="74204"/>
                </a:lnTo>
                <a:lnTo>
                  <a:pt x="20136" y="110989"/>
                </a:lnTo>
                <a:lnTo>
                  <a:pt x="5232" y="152691"/>
                </a:lnTo>
                <a:lnTo>
                  <a:pt x="0" y="198120"/>
                </a:lnTo>
                <a:lnTo>
                  <a:pt x="5232" y="243548"/>
                </a:lnTo>
                <a:lnTo>
                  <a:pt x="20136" y="285250"/>
                </a:lnTo>
                <a:lnTo>
                  <a:pt x="43523" y="322035"/>
                </a:lnTo>
                <a:lnTo>
                  <a:pt x="74204" y="352716"/>
                </a:lnTo>
                <a:lnTo>
                  <a:pt x="110989" y="376103"/>
                </a:lnTo>
                <a:lnTo>
                  <a:pt x="152691" y="391007"/>
                </a:lnTo>
                <a:lnTo>
                  <a:pt x="198120" y="396240"/>
                </a:lnTo>
                <a:lnTo>
                  <a:pt x="243548" y="391007"/>
                </a:lnTo>
                <a:lnTo>
                  <a:pt x="285250" y="376103"/>
                </a:lnTo>
                <a:lnTo>
                  <a:pt x="322035" y="352716"/>
                </a:lnTo>
                <a:lnTo>
                  <a:pt x="352716" y="322035"/>
                </a:lnTo>
                <a:lnTo>
                  <a:pt x="376103" y="285250"/>
                </a:lnTo>
                <a:lnTo>
                  <a:pt x="391007" y="243548"/>
                </a:lnTo>
                <a:lnTo>
                  <a:pt x="396240" y="198120"/>
                </a:lnTo>
                <a:lnTo>
                  <a:pt x="391007" y="152691"/>
                </a:lnTo>
                <a:lnTo>
                  <a:pt x="376103" y="110989"/>
                </a:lnTo>
                <a:lnTo>
                  <a:pt x="352716" y="74204"/>
                </a:lnTo>
                <a:lnTo>
                  <a:pt x="322035" y="43523"/>
                </a:lnTo>
                <a:lnTo>
                  <a:pt x="285250" y="20136"/>
                </a:lnTo>
                <a:lnTo>
                  <a:pt x="243548" y="5232"/>
                </a:lnTo>
                <a:lnTo>
                  <a:pt x="198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22981" y="1793145"/>
            <a:ext cx="4519295" cy="256480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800"/>
              </a:spcBef>
            </a:pPr>
            <a:r>
              <a:rPr sz="1300" b="1" spc="-10">
                <a:solidFill>
                  <a:srgbClr val="00AF50"/>
                </a:solidFill>
                <a:latin typeface="Gotham Book" panose="02000604040000020004" pitchFamily="50" charset="0"/>
                <a:cs typeface="Open Sans"/>
              </a:rPr>
              <a:t>EXPERIÊNCIA </a:t>
            </a:r>
            <a:r>
              <a:rPr sz="1300" b="1" spc="-20">
                <a:solidFill>
                  <a:srgbClr val="00AF50"/>
                </a:solidFill>
                <a:latin typeface="Gotham Book" panose="02000604040000020004" pitchFamily="50" charset="0"/>
                <a:cs typeface="Open Sans"/>
              </a:rPr>
              <a:t>DA</a:t>
            </a:r>
            <a:r>
              <a:rPr sz="1300" b="1" spc="20">
                <a:solidFill>
                  <a:srgbClr val="00AF50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300" b="1" spc="-10">
                <a:solidFill>
                  <a:srgbClr val="00AF50"/>
                </a:solidFill>
                <a:latin typeface="Gotham Book" panose="02000604040000020004" pitchFamily="50" charset="0"/>
                <a:cs typeface="Open Sans"/>
              </a:rPr>
              <a:t>ENTIDADE</a:t>
            </a:r>
            <a:endParaRPr sz="1300">
              <a:latin typeface="Gotham Book" panose="02000604040000020004" pitchFamily="50" charset="0"/>
              <a:cs typeface="Open Sans"/>
            </a:endParaRPr>
          </a:p>
          <a:p>
            <a:pPr marL="192405" marR="189230" indent="-180340">
              <a:lnSpc>
                <a:spcPct val="100000"/>
              </a:lnSpc>
              <a:spcBef>
                <a:spcPts val="1200"/>
              </a:spcBef>
              <a:buClr>
                <a:srgbClr val="00AF50"/>
              </a:buClr>
              <a:buSzPct val="123076"/>
              <a:buFont typeface="Arial"/>
              <a:buChar char="•"/>
              <a:tabLst>
                <a:tab pos="193040" algn="l"/>
              </a:tabLst>
            </a:pP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Avaliar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a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estrutura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Governança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 existência de 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comitês dos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planos. O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processo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 gestão de Riscos e 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Controles Internos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da</a:t>
            </a:r>
            <a:r>
              <a:rPr sz="1300" spc="8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Entidade;</a:t>
            </a:r>
            <a:endParaRPr sz="1300">
              <a:latin typeface="Gotham Book" panose="02000604040000020004" pitchFamily="50" charset="0"/>
              <a:cs typeface="Open Sans"/>
            </a:endParaRPr>
          </a:p>
          <a:p>
            <a:pPr marL="192405" marR="5080" indent="-180340">
              <a:lnSpc>
                <a:spcPct val="100000"/>
              </a:lnSpc>
              <a:spcBef>
                <a:spcPts val="805"/>
              </a:spcBef>
              <a:buClr>
                <a:srgbClr val="00AF50"/>
              </a:buClr>
              <a:buSzPct val="123076"/>
              <a:buFont typeface="Arial"/>
              <a:buChar char="•"/>
              <a:tabLst>
                <a:tab pos="193040" algn="l"/>
              </a:tabLst>
            </a:pP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Porte/escala: o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patrimônio administrado, quantidade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  planos,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participantes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patrocinadoras. Experiência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em 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planos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Contribuição</a:t>
            </a:r>
            <a:r>
              <a:rPr sz="1300" spc="10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Definida;</a:t>
            </a:r>
            <a:endParaRPr sz="1300">
              <a:latin typeface="Gotham Book" panose="02000604040000020004" pitchFamily="50" charset="0"/>
              <a:cs typeface="Open Sans"/>
            </a:endParaRPr>
          </a:p>
          <a:p>
            <a:pPr marL="192405" marR="349250" indent="-180340">
              <a:lnSpc>
                <a:spcPct val="100000"/>
              </a:lnSpc>
              <a:spcBef>
                <a:spcPts val="790"/>
              </a:spcBef>
              <a:buClr>
                <a:srgbClr val="00AF50"/>
              </a:buClr>
              <a:buSzPct val="123076"/>
              <a:buFont typeface="Arial"/>
              <a:buChar char="•"/>
              <a:tabLst>
                <a:tab pos="193040" algn="l"/>
              </a:tabLst>
            </a:pPr>
            <a:r>
              <a:rPr sz="1300" spc="-1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Transparência: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informações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canais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fornecidos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aos  patrocinadores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</a:t>
            </a:r>
            <a:r>
              <a:rPr sz="1300" spc="5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participantes;</a:t>
            </a:r>
            <a:endParaRPr sz="1300">
              <a:latin typeface="Gotham Book" panose="02000604040000020004" pitchFamily="50" charset="0"/>
              <a:cs typeface="Open Sans"/>
            </a:endParaRPr>
          </a:p>
          <a:p>
            <a:pPr marL="192405" indent="-180340">
              <a:lnSpc>
                <a:spcPct val="100000"/>
              </a:lnSpc>
              <a:spcBef>
                <a:spcPts val="805"/>
              </a:spcBef>
              <a:buClr>
                <a:srgbClr val="00AF50"/>
              </a:buClr>
              <a:buSzPct val="123076"/>
              <a:buFont typeface="Arial"/>
              <a:buChar char="•"/>
              <a:tabLst>
                <a:tab pos="193040" algn="l"/>
              </a:tabLst>
            </a:pP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Equipe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estrutura</a:t>
            </a:r>
            <a:r>
              <a:rPr sz="1300" spc="4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técnica.</a:t>
            </a:r>
            <a:endParaRPr sz="1300">
              <a:latin typeface="Gotham Book" panose="02000604040000020004" pitchFamily="50" charset="0"/>
              <a:cs typeface="Open San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241023" y="4229100"/>
            <a:ext cx="653795" cy="6553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273028" y="4492625"/>
            <a:ext cx="535305" cy="536575"/>
          </a:xfrm>
          <a:custGeom>
            <a:avLst/>
            <a:gdLst/>
            <a:ahLst/>
            <a:cxnLst/>
            <a:rect l="l" t="t" r="r" b="b"/>
            <a:pathLst>
              <a:path w="535304" h="536575">
                <a:moveTo>
                  <a:pt x="267462" y="0"/>
                </a:moveTo>
                <a:lnTo>
                  <a:pt x="219385" y="4321"/>
                </a:lnTo>
                <a:lnTo>
                  <a:pt x="174136" y="16781"/>
                </a:lnTo>
                <a:lnTo>
                  <a:pt x="132469" y="36621"/>
                </a:lnTo>
                <a:lnTo>
                  <a:pt x="95140" y="63083"/>
                </a:lnTo>
                <a:lnTo>
                  <a:pt x="62904" y="95412"/>
                </a:lnTo>
                <a:lnTo>
                  <a:pt x="36516" y="132847"/>
                </a:lnTo>
                <a:lnTo>
                  <a:pt x="16733" y="174633"/>
                </a:lnTo>
                <a:lnTo>
                  <a:pt x="4309" y="220011"/>
                </a:lnTo>
                <a:lnTo>
                  <a:pt x="0" y="268224"/>
                </a:lnTo>
                <a:lnTo>
                  <a:pt x="4309" y="316436"/>
                </a:lnTo>
                <a:lnTo>
                  <a:pt x="16733" y="361814"/>
                </a:lnTo>
                <a:lnTo>
                  <a:pt x="36516" y="403600"/>
                </a:lnTo>
                <a:lnTo>
                  <a:pt x="62904" y="441035"/>
                </a:lnTo>
                <a:lnTo>
                  <a:pt x="95140" y="473364"/>
                </a:lnTo>
                <a:lnTo>
                  <a:pt x="132469" y="499826"/>
                </a:lnTo>
                <a:lnTo>
                  <a:pt x="174136" y="519666"/>
                </a:lnTo>
                <a:lnTo>
                  <a:pt x="219385" y="532126"/>
                </a:lnTo>
                <a:lnTo>
                  <a:pt x="267462" y="536448"/>
                </a:lnTo>
                <a:lnTo>
                  <a:pt x="315538" y="532126"/>
                </a:lnTo>
                <a:lnTo>
                  <a:pt x="360787" y="519666"/>
                </a:lnTo>
                <a:lnTo>
                  <a:pt x="402454" y="499826"/>
                </a:lnTo>
                <a:lnTo>
                  <a:pt x="439783" y="473364"/>
                </a:lnTo>
                <a:lnTo>
                  <a:pt x="472019" y="441035"/>
                </a:lnTo>
                <a:lnTo>
                  <a:pt x="498407" y="403600"/>
                </a:lnTo>
                <a:lnTo>
                  <a:pt x="518190" y="361814"/>
                </a:lnTo>
                <a:lnTo>
                  <a:pt x="530614" y="316436"/>
                </a:lnTo>
                <a:lnTo>
                  <a:pt x="534924" y="268224"/>
                </a:lnTo>
                <a:lnTo>
                  <a:pt x="530614" y="220011"/>
                </a:lnTo>
                <a:lnTo>
                  <a:pt x="518190" y="174633"/>
                </a:lnTo>
                <a:lnTo>
                  <a:pt x="498407" y="132847"/>
                </a:lnTo>
                <a:lnTo>
                  <a:pt x="472019" y="95412"/>
                </a:lnTo>
                <a:lnTo>
                  <a:pt x="439783" y="63083"/>
                </a:lnTo>
                <a:lnTo>
                  <a:pt x="402454" y="36621"/>
                </a:lnTo>
                <a:lnTo>
                  <a:pt x="360787" y="16781"/>
                </a:lnTo>
                <a:lnTo>
                  <a:pt x="315538" y="4321"/>
                </a:lnTo>
                <a:lnTo>
                  <a:pt x="26746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73240" y="4447032"/>
            <a:ext cx="438911" cy="4404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05243" y="4707255"/>
            <a:ext cx="320040" cy="321945"/>
          </a:xfrm>
          <a:custGeom>
            <a:avLst/>
            <a:gdLst/>
            <a:ahLst/>
            <a:cxnLst/>
            <a:rect l="l" t="t" r="r" b="b"/>
            <a:pathLst>
              <a:path w="320040" h="321945">
                <a:moveTo>
                  <a:pt x="160020" y="0"/>
                </a:moveTo>
                <a:lnTo>
                  <a:pt x="109440" y="8196"/>
                </a:lnTo>
                <a:lnTo>
                  <a:pt x="65513" y="31021"/>
                </a:lnTo>
                <a:lnTo>
                  <a:pt x="30873" y="65825"/>
                </a:lnTo>
                <a:lnTo>
                  <a:pt x="8157" y="109962"/>
                </a:lnTo>
                <a:lnTo>
                  <a:pt x="0" y="160781"/>
                </a:lnTo>
                <a:lnTo>
                  <a:pt x="8157" y="211601"/>
                </a:lnTo>
                <a:lnTo>
                  <a:pt x="30873" y="255738"/>
                </a:lnTo>
                <a:lnTo>
                  <a:pt x="65513" y="290542"/>
                </a:lnTo>
                <a:lnTo>
                  <a:pt x="109440" y="313367"/>
                </a:lnTo>
                <a:lnTo>
                  <a:pt x="160020" y="321563"/>
                </a:lnTo>
                <a:lnTo>
                  <a:pt x="210599" y="313367"/>
                </a:lnTo>
                <a:lnTo>
                  <a:pt x="254526" y="290542"/>
                </a:lnTo>
                <a:lnTo>
                  <a:pt x="289166" y="255738"/>
                </a:lnTo>
                <a:lnTo>
                  <a:pt x="311882" y="211601"/>
                </a:lnTo>
                <a:lnTo>
                  <a:pt x="320040" y="160781"/>
                </a:lnTo>
                <a:lnTo>
                  <a:pt x="311882" y="109962"/>
                </a:lnTo>
                <a:lnTo>
                  <a:pt x="289166" y="65825"/>
                </a:lnTo>
                <a:lnTo>
                  <a:pt x="254526" y="31021"/>
                </a:lnTo>
                <a:lnTo>
                  <a:pt x="210599" y="8196"/>
                </a:lnTo>
                <a:lnTo>
                  <a:pt x="16002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13397" y="1796028"/>
            <a:ext cx="5039995" cy="3088390"/>
          </a:xfrm>
          <a:custGeom>
            <a:avLst/>
            <a:gdLst/>
            <a:ahLst/>
            <a:cxnLst/>
            <a:rect l="l" t="t" r="r" b="b"/>
            <a:pathLst>
              <a:path w="5039995" h="2842260">
                <a:moveTo>
                  <a:pt x="4861140" y="0"/>
                </a:moveTo>
                <a:lnTo>
                  <a:pt x="178727" y="0"/>
                </a:lnTo>
                <a:lnTo>
                  <a:pt x="131211" y="6384"/>
                </a:lnTo>
                <a:lnTo>
                  <a:pt x="88516" y="24402"/>
                </a:lnTo>
                <a:lnTo>
                  <a:pt x="52344" y="52349"/>
                </a:lnTo>
                <a:lnTo>
                  <a:pt x="24399" y="88521"/>
                </a:lnTo>
                <a:lnTo>
                  <a:pt x="6383" y="131215"/>
                </a:lnTo>
                <a:lnTo>
                  <a:pt x="0" y="178727"/>
                </a:lnTo>
                <a:lnTo>
                  <a:pt x="0" y="2663545"/>
                </a:lnTo>
                <a:lnTo>
                  <a:pt x="6383" y="2711056"/>
                </a:lnTo>
                <a:lnTo>
                  <a:pt x="24399" y="2753747"/>
                </a:lnTo>
                <a:lnTo>
                  <a:pt x="52344" y="2789916"/>
                </a:lnTo>
                <a:lnTo>
                  <a:pt x="88516" y="2817860"/>
                </a:lnTo>
                <a:lnTo>
                  <a:pt x="131211" y="2835876"/>
                </a:lnTo>
                <a:lnTo>
                  <a:pt x="178727" y="2842260"/>
                </a:lnTo>
                <a:lnTo>
                  <a:pt x="4861140" y="2842260"/>
                </a:lnTo>
                <a:lnTo>
                  <a:pt x="4908656" y="2835876"/>
                </a:lnTo>
                <a:lnTo>
                  <a:pt x="4951351" y="2817860"/>
                </a:lnTo>
                <a:lnTo>
                  <a:pt x="4987523" y="2789916"/>
                </a:lnTo>
                <a:lnTo>
                  <a:pt x="5015468" y="2753747"/>
                </a:lnTo>
                <a:lnTo>
                  <a:pt x="5033484" y="2711056"/>
                </a:lnTo>
                <a:lnTo>
                  <a:pt x="5039868" y="2663545"/>
                </a:lnTo>
                <a:lnTo>
                  <a:pt x="5039868" y="178727"/>
                </a:lnTo>
                <a:lnTo>
                  <a:pt x="5033484" y="131215"/>
                </a:lnTo>
                <a:lnTo>
                  <a:pt x="5015468" y="88521"/>
                </a:lnTo>
                <a:lnTo>
                  <a:pt x="4987523" y="52349"/>
                </a:lnTo>
                <a:lnTo>
                  <a:pt x="4951351" y="24402"/>
                </a:lnTo>
                <a:lnTo>
                  <a:pt x="4908656" y="6384"/>
                </a:lnTo>
                <a:lnTo>
                  <a:pt x="48611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13397" y="1796027"/>
            <a:ext cx="5039995" cy="3088391"/>
          </a:xfrm>
          <a:custGeom>
            <a:avLst/>
            <a:gdLst/>
            <a:ahLst/>
            <a:cxnLst/>
            <a:rect l="l" t="t" r="r" b="b"/>
            <a:pathLst>
              <a:path w="5039995" h="2842260">
                <a:moveTo>
                  <a:pt x="0" y="178727"/>
                </a:moveTo>
                <a:lnTo>
                  <a:pt x="6383" y="131215"/>
                </a:lnTo>
                <a:lnTo>
                  <a:pt x="24399" y="88521"/>
                </a:lnTo>
                <a:lnTo>
                  <a:pt x="52344" y="52349"/>
                </a:lnTo>
                <a:lnTo>
                  <a:pt x="88516" y="24402"/>
                </a:lnTo>
                <a:lnTo>
                  <a:pt x="131211" y="6384"/>
                </a:lnTo>
                <a:lnTo>
                  <a:pt x="178727" y="0"/>
                </a:lnTo>
                <a:lnTo>
                  <a:pt x="4861140" y="0"/>
                </a:lnTo>
                <a:lnTo>
                  <a:pt x="4908656" y="6384"/>
                </a:lnTo>
                <a:lnTo>
                  <a:pt x="4951351" y="24402"/>
                </a:lnTo>
                <a:lnTo>
                  <a:pt x="4987523" y="52349"/>
                </a:lnTo>
                <a:lnTo>
                  <a:pt x="5015468" y="88521"/>
                </a:lnTo>
                <a:lnTo>
                  <a:pt x="5033484" y="131215"/>
                </a:lnTo>
                <a:lnTo>
                  <a:pt x="5039868" y="178727"/>
                </a:lnTo>
                <a:lnTo>
                  <a:pt x="5039868" y="2663545"/>
                </a:lnTo>
                <a:lnTo>
                  <a:pt x="5033484" y="2711056"/>
                </a:lnTo>
                <a:lnTo>
                  <a:pt x="5015468" y="2753747"/>
                </a:lnTo>
                <a:lnTo>
                  <a:pt x="4987523" y="2789916"/>
                </a:lnTo>
                <a:lnTo>
                  <a:pt x="4951351" y="2817860"/>
                </a:lnTo>
                <a:lnTo>
                  <a:pt x="4908656" y="2835876"/>
                </a:lnTo>
                <a:lnTo>
                  <a:pt x="4861140" y="2842260"/>
                </a:lnTo>
                <a:lnTo>
                  <a:pt x="178727" y="2842260"/>
                </a:lnTo>
                <a:lnTo>
                  <a:pt x="131211" y="2835876"/>
                </a:lnTo>
                <a:lnTo>
                  <a:pt x="88516" y="2817860"/>
                </a:lnTo>
                <a:lnTo>
                  <a:pt x="52344" y="2789916"/>
                </a:lnTo>
                <a:lnTo>
                  <a:pt x="24399" y="2753747"/>
                </a:lnTo>
                <a:lnTo>
                  <a:pt x="6383" y="2711056"/>
                </a:lnTo>
                <a:lnTo>
                  <a:pt x="0" y="2663545"/>
                </a:lnTo>
                <a:lnTo>
                  <a:pt x="0" y="178727"/>
                </a:lnTo>
                <a:close/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63284" y="1667255"/>
            <a:ext cx="658367" cy="6583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95288" y="1699260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748" y="0"/>
                </a:moveTo>
                <a:lnTo>
                  <a:pt x="221258" y="4345"/>
                </a:lnTo>
                <a:lnTo>
                  <a:pt x="175621" y="16875"/>
                </a:lnTo>
                <a:lnTo>
                  <a:pt x="133598" y="36827"/>
                </a:lnTo>
                <a:lnTo>
                  <a:pt x="95950" y="63439"/>
                </a:lnTo>
                <a:lnTo>
                  <a:pt x="63439" y="95950"/>
                </a:lnTo>
                <a:lnTo>
                  <a:pt x="36827" y="133598"/>
                </a:lnTo>
                <a:lnTo>
                  <a:pt x="16875" y="175621"/>
                </a:lnTo>
                <a:lnTo>
                  <a:pt x="4345" y="221258"/>
                </a:lnTo>
                <a:lnTo>
                  <a:pt x="0" y="269748"/>
                </a:lnTo>
                <a:lnTo>
                  <a:pt x="4345" y="318237"/>
                </a:lnTo>
                <a:lnTo>
                  <a:pt x="16875" y="363874"/>
                </a:lnTo>
                <a:lnTo>
                  <a:pt x="36827" y="405897"/>
                </a:lnTo>
                <a:lnTo>
                  <a:pt x="63439" y="443545"/>
                </a:lnTo>
                <a:lnTo>
                  <a:pt x="95950" y="476056"/>
                </a:lnTo>
                <a:lnTo>
                  <a:pt x="133598" y="502668"/>
                </a:lnTo>
                <a:lnTo>
                  <a:pt x="175621" y="522620"/>
                </a:lnTo>
                <a:lnTo>
                  <a:pt x="221258" y="535150"/>
                </a:lnTo>
                <a:lnTo>
                  <a:pt x="269748" y="539496"/>
                </a:lnTo>
                <a:lnTo>
                  <a:pt x="318237" y="535150"/>
                </a:lnTo>
                <a:lnTo>
                  <a:pt x="363874" y="522620"/>
                </a:lnTo>
                <a:lnTo>
                  <a:pt x="405897" y="502668"/>
                </a:lnTo>
                <a:lnTo>
                  <a:pt x="443545" y="476056"/>
                </a:lnTo>
                <a:lnTo>
                  <a:pt x="476056" y="443545"/>
                </a:lnTo>
                <a:lnTo>
                  <a:pt x="502668" y="405897"/>
                </a:lnTo>
                <a:lnTo>
                  <a:pt x="522620" y="363874"/>
                </a:lnTo>
                <a:lnTo>
                  <a:pt x="535150" y="318237"/>
                </a:lnTo>
                <a:lnTo>
                  <a:pt x="539496" y="269748"/>
                </a:lnTo>
                <a:lnTo>
                  <a:pt x="535150" y="221258"/>
                </a:lnTo>
                <a:lnTo>
                  <a:pt x="522620" y="175621"/>
                </a:lnTo>
                <a:lnTo>
                  <a:pt x="502668" y="133598"/>
                </a:lnTo>
                <a:lnTo>
                  <a:pt x="476056" y="95950"/>
                </a:lnTo>
                <a:lnTo>
                  <a:pt x="443545" y="63439"/>
                </a:lnTo>
                <a:lnTo>
                  <a:pt x="405897" y="36827"/>
                </a:lnTo>
                <a:lnTo>
                  <a:pt x="363874" y="16875"/>
                </a:lnTo>
                <a:lnTo>
                  <a:pt x="318237" y="4345"/>
                </a:lnTo>
                <a:lnTo>
                  <a:pt x="26974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95288" y="1699260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0" y="269748"/>
                </a:moveTo>
                <a:lnTo>
                  <a:pt x="4345" y="221258"/>
                </a:lnTo>
                <a:lnTo>
                  <a:pt x="16875" y="175621"/>
                </a:lnTo>
                <a:lnTo>
                  <a:pt x="36827" y="133598"/>
                </a:lnTo>
                <a:lnTo>
                  <a:pt x="63439" y="95950"/>
                </a:lnTo>
                <a:lnTo>
                  <a:pt x="95950" y="63439"/>
                </a:lnTo>
                <a:lnTo>
                  <a:pt x="133598" y="36827"/>
                </a:lnTo>
                <a:lnTo>
                  <a:pt x="175621" y="16875"/>
                </a:lnTo>
                <a:lnTo>
                  <a:pt x="221258" y="4345"/>
                </a:lnTo>
                <a:lnTo>
                  <a:pt x="269748" y="0"/>
                </a:lnTo>
                <a:lnTo>
                  <a:pt x="318237" y="4345"/>
                </a:lnTo>
                <a:lnTo>
                  <a:pt x="363874" y="16875"/>
                </a:lnTo>
                <a:lnTo>
                  <a:pt x="405897" y="36827"/>
                </a:lnTo>
                <a:lnTo>
                  <a:pt x="443545" y="63439"/>
                </a:lnTo>
                <a:lnTo>
                  <a:pt x="476056" y="95950"/>
                </a:lnTo>
                <a:lnTo>
                  <a:pt x="502668" y="133598"/>
                </a:lnTo>
                <a:lnTo>
                  <a:pt x="522620" y="175621"/>
                </a:lnTo>
                <a:lnTo>
                  <a:pt x="535150" y="221258"/>
                </a:lnTo>
                <a:lnTo>
                  <a:pt x="539496" y="269748"/>
                </a:lnTo>
                <a:lnTo>
                  <a:pt x="535150" y="318237"/>
                </a:lnTo>
                <a:lnTo>
                  <a:pt x="522620" y="363874"/>
                </a:lnTo>
                <a:lnTo>
                  <a:pt x="502668" y="405897"/>
                </a:lnTo>
                <a:lnTo>
                  <a:pt x="476056" y="443545"/>
                </a:lnTo>
                <a:lnTo>
                  <a:pt x="443545" y="476056"/>
                </a:lnTo>
                <a:lnTo>
                  <a:pt x="405897" y="502668"/>
                </a:lnTo>
                <a:lnTo>
                  <a:pt x="363874" y="522620"/>
                </a:lnTo>
                <a:lnTo>
                  <a:pt x="318237" y="535150"/>
                </a:lnTo>
                <a:lnTo>
                  <a:pt x="269748" y="539496"/>
                </a:lnTo>
                <a:lnTo>
                  <a:pt x="221258" y="535150"/>
                </a:lnTo>
                <a:lnTo>
                  <a:pt x="175621" y="522620"/>
                </a:lnTo>
                <a:lnTo>
                  <a:pt x="133598" y="502668"/>
                </a:lnTo>
                <a:lnTo>
                  <a:pt x="95950" y="476056"/>
                </a:lnTo>
                <a:lnTo>
                  <a:pt x="63439" y="443545"/>
                </a:lnTo>
                <a:lnTo>
                  <a:pt x="36827" y="405897"/>
                </a:lnTo>
                <a:lnTo>
                  <a:pt x="16875" y="363874"/>
                </a:lnTo>
                <a:lnTo>
                  <a:pt x="4345" y="318237"/>
                </a:lnTo>
                <a:lnTo>
                  <a:pt x="0" y="269748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09004" y="1720595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198120" y="0"/>
                </a:moveTo>
                <a:lnTo>
                  <a:pt x="152691" y="5232"/>
                </a:lnTo>
                <a:lnTo>
                  <a:pt x="110989" y="20136"/>
                </a:lnTo>
                <a:lnTo>
                  <a:pt x="74204" y="43523"/>
                </a:lnTo>
                <a:lnTo>
                  <a:pt x="43523" y="74204"/>
                </a:lnTo>
                <a:lnTo>
                  <a:pt x="20136" y="110989"/>
                </a:lnTo>
                <a:lnTo>
                  <a:pt x="5232" y="152691"/>
                </a:lnTo>
                <a:lnTo>
                  <a:pt x="0" y="198120"/>
                </a:lnTo>
                <a:lnTo>
                  <a:pt x="5232" y="243548"/>
                </a:lnTo>
                <a:lnTo>
                  <a:pt x="20136" y="285250"/>
                </a:lnTo>
                <a:lnTo>
                  <a:pt x="43523" y="322035"/>
                </a:lnTo>
                <a:lnTo>
                  <a:pt x="74204" y="352716"/>
                </a:lnTo>
                <a:lnTo>
                  <a:pt x="110989" y="376103"/>
                </a:lnTo>
                <a:lnTo>
                  <a:pt x="152691" y="391007"/>
                </a:lnTo>
                <a:lnTo>
                  <a:pt x="198120" y="396240"/>
                </a:lnTo>
                <a:lnTo>
                  <a:pt x="243548" y="391007"/>
                </a:lnTo>
                <a:lnTo>
                  <a:pt x="285250" y="376103"/>
                </a:lnTo>
                <a:lnTo>
                  <a:pt x="322035" y="352716"/>
                </a:lnTo>
                <a:lnTo>
                  <a:pt x="352716" y="322035"/>
                </a:lnTo>
                <a:lnTo>
                  <a:pt x="376103" y="285250"/>
                </a:lnTo>
                <a:lnTo>
                  <a:pt x="391007" y="243548"/>
                </a:lnTo>
                <a:lnTo>
                  <a:pt x="396240" y="198120"/>
                </a:lnTo>
                <a:lnTo>
                  <a:pt x="391007" y="152691"/>
                </a:lnTo>
                <a:lnTo>
                  <a:pt x="376103" y="110989"/>
                </a:lnTo>
                <a:lnTo>
                  <a:pt x="352716" y="74204"/>
                </a:lnTo>
                <a:lnTo>
                  <a:pt x="322035" y="43523"/>
                </a:lnTo>
                <a:lnTo>
                  <a:pt x="285250" y="20136"/>
                </a:lnTo>
                <a:lnTo>
                  <a:pt x="243548" y="5232"/>
                </a:lnTo>
                <a:lnTo>
                  <a:pt x="198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35733" y="1737850"/>
            <a:ext cx="5657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98465" algn="l"/>
              </a:tabLst>
            </a:pPr>
            <a:r>
              <a:rPr sz="2000" b="1">
                <a:solidFill>
                  <a:srgbClr val="00AF50"/>
                </a:solidFill>
                <a:latin typeface="Open Sans"/>
                <a:cs typeface="Open Sans"/>
              </a:rPr>
              <a:t>1	2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09382" y="1793143"/>
            <a:ext cx="4374515" cy="2898229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800"/>
              </a:spcBef>
            </a:pPr>
            <a:r>
              <a:rPr sz="1300" b="1" spc="-5">
                <a:solidFill>
                  <a:srgbClr val="00AF50"/>
                </a:solidFill>
                <a:latin typeface="Gotham Book" panose="02000604040000020004" pitchFamily="50" charset="0"/>
                <a:cs typeface="Open Sans"/>
              </a:rPr>
              <a:t>CARACTERÍSTICAS DO PLANO</a:t>
            </a:r>
            <a:r>
              <a:rPr sz="1300" b="1" spc="10">
                <a:solidFill>
                  <a:srgbClr val="00AF50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300" b="1" spc="-10">
                <a:solidFill>
                  <a:srgbClr val="00AF50"/>
                </a:solidFill>
                <a:latin typeface="Gotham Book" panose="02000604040000020004" pitchFamily="50" charset="0"/>
                <a:cs typeface="Open Sans"/>
              </a:rPr>
              <a:t>OFERECIDO</a:t>
            </a:r>
            <a:endParaRPr sz="1300">
              <a:latin typeface="Gotham Book" panose="02000604040000020004" pitchFamily="50" charset="0"/>
              <a:cs typeface="Open Sans"/>
            </a:endParaRPr>
          </a:p>
          <a:p>
            <a:pPr marL="192405" marR="5080" indent="-180340">
              <a:lnSpc>
                <a:spcPct val="100000"/>
              </a:lnSpc>
              <a:spcBef>
                <a:spcPts val="1200"/>
              </a:spcBef>
              <a:buClr>
                <a:srgbClr val="00AF50"/>
              </a:buClr>
              <a:buSzPct val="123076"/>
              <a:buFont typeface="Arial"/>
              <a:buChar char="•"/>
              <a:tabLst>
                <a:tab pos="193040" algn="l"/>
              </a:tabLst>
            </a:pP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Modelagem do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plano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 benefícios de riscos. 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Características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do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plano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 existência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dos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benefícios de  risco (gestão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interna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ou</a:t>
            </a:r>
            <a:r>
              <a:rPr sz="1300" spc="7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terceirizada);</a:t>
            </a:r>
            <a:endParaRPr sz="1300">
              <a:latin typeface="Gotham Book" panose="02000604040000020004" pitchFamily="50" charset="0"/>
              <a:cs typeface="Open Sans"/>
            </a:endParaRPr>
          </a:p>
          <a:p>
            <a:pPr marL="192405" indent="-180340">
              <a:lnSpc>
                <a:spcPct val="100000"/>
              </a:lnSpc>
              <a:spcBef>
                <a:spcPts val="994"/>
              </a:spcBef>
              <a:buClr>
                <a:srgbClr val="00AF50"/>
              </a:buClr>
              <a:buSzPct val="123076"/>
              <a:buFont typeface="Arial"/>
              <a:buChar char="•"/>
              <a:tabLst>
                <a:tab pos="193040" algn="l"/>
              </a:tabLst>
            </a:pPr>
            <a:r>
              <a:rPr sz="1300" spc="-3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Taxa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administração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</a:t>
            </a:r>
            <a:r>
              <a:rPr sz="1300" spc="10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carregamento;</a:t>
            </a:r>
            <a:endParaRPr sz="1300">
              <a:latin typeface="Gotham Book" panose="02000604040000020004" pitchFamily="50" charset="0"/>
              <a:cs typeface="Open Sans"/>
            </a:endParaRPr>
          </a:p>
          <a:p>
            <a:pPr marL="192405" indent="-180340">
              <a:lnSpc>
                <a:spcPct val="100000"/>
              </a:lnSpc>
              <a:spcBef>
                <a:spcPts val="1010"/>
              </a:spcBef>
              <a:buClr>
                <a:srgbClr val="00AF50"/>
              </a:buClr>
              <a:buSzPct val="123076"/>
              <a:buFont typeface="Arial"/>
              <a:buChar char="•"/>
              <a:tabLst>
                <a:tab pos="193040" algn="l"/>
              </a:tabLst>
            </a:pP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Plano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 custeio do</a:t>
            </a:r>
            <a:r>
              <a:rPr sz="1300" spc="8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plano;</a:t>
            </a:r>
            <a:endParaRPr sz="1300">
              <a:latin typeface="Gotham Book" panose="02000604040000020004" pitchFamily="50" charset="0"/>
              <a:cs typeface="Open Sans"/>
            </a:endParaRPr>
          </a:p>
          <a:p>
            <a:pPr marL="192405" indent="-180340">
              <a:lnSpc>
                <a:spcPct val="100000"/>
              </a:lnSpc>
              <a:spcBef>
                <a:spcPts val="994"/>
              </a:spcBef>
              <a:buClr>
                <a:srgbClr val="00AF50"/>
              </a:buClr>
              <a:buSzPct val="123076"/>
              <a:buFont typeface="Arial"/>
              <a:buChar char="•"/>
              <a:tabLst>
                <a:tab pos="193040" algn="l"/>
              </a:tabLst>
            </a:pP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Política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investimentos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do</a:t>
            </a:r>
            <a:r>
              <a:rPr sz="1300" spc="12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plano;</a:t>
            </a:r>
            <a:endParaRPr sz="1300">
              <a:latin typeface="Gotham Book" panose="02000604040000020004" pitchFamily="50" charset="0"/>
              <a:cs typeface="Open Sans"/>
            </a:endParaRPr>
          </a:p>
          <a:p>
            <a:pPr marL="192405" indent="-180340">
              <a:lnSpc>
                <a:spcPct val="100000"/>
              </a:lnSpc>
              <a:spcBef>
                <a:spcPts val="994"/>
              </a:spcBef>
              <a:buClr>
                <a:srgbClr val="00AF50"/>
              </a:buClr>
              <a:buSzPct val="123076"/>
              <a:buFont typeface="Arial"/>
              <a:buChar char="•"/>
              <a:tabLst>
                <a:tab pos="193040" algn="l"/>
              </a:tabLst>
            </a:pP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Custo </a:t>
            </a:r>
            <a:r>
              <a:rPr sz="1300" spc="-1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para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implementação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do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Plano (aporte</a:t>
            </a:r>
            <a:r>
              <a:rPr sz="1300" spc="229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inicial);</a:t>
            </a:r>
            <a:endParaRPr sz="1300">
              <a:latin typeface="Gotham Book" panose="02000604040000020004" pitchFamily="50" charset="0"/>
              <a:cs typeface="Open Sans"/>
            </a:endParaRPr>
          </a:p>
          <a:p>
            <a:pPr marL="192405" indent="-180340">
              <a:lnSpc>
                <a:spcPct val="100000"/>
              </a:lnSpc>
              <a:spcBef>
                <a:spcPts val="1010"/>
              </a:spcBef>
              <a:buClr>
                <a:srgbClr val="00AF50"/>
              </a:buClr>
              <a:buSzPct val="123076"/>
              <a:buFont typeface="Arial"/>
              <a:buChar char="•"/>
              <a:tabLst>
                <a:tab pos="193040" algn="l"/>
              </a:tabLst>
            </a:pP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Regulamento e seus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procedimentos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</a:t>
            </a:r>
            <a:r>
              <a:rPr sz="1300" spc="10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alteração.</a:t>
            </a:r>
            <a:endParaRPr sz="1300">
              <a:latin typeface="Gotham Book" panose="02000604040000020004" pitchFamily="50" charset="0"/>
              <a:cs typeface="Open San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754623" y="6048755"/>
            <a:ext cx="653795" cy="6537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6628" y="6080759"/>
            <a:ext cx="535305" cy="535305"/>
          </a:xfrm>
          <a:custGeom>
            <a:avLst/>
            <a:gdLst/>
            <a:ahLst/>
            <a:cxnLst/>
            <a:rect l="l" t="t" r="r" b="b"/>
            <a:pathLst>
              <a:path w="535304" h="535304">
                <a:moveTo>
                  <a:pt x="267462" y="0"/>
                </a:moveTo>
                <a:lnTo>
                  <a:pt x="219385" y="4309"/>
                </a:lnTo>
                <a:lnTo>
                  <a:pt x="174136" y="16733"/>
                </a:lnTo>
                <a:lnTo>
                  <a:pt x="132469" y="36516"/>
                </a:lnTo>
                <a:lnTo>
                  <a:pt x="95140" y="62904"/>
                </a:lnTo>
                <a:lnTo>
                  <a:pt x="62904" y="95140"/>
                </a:lnTo>
                <a:lnTo>
                  <a:pt x="36516" y="132469"/>
                </a:lnTo>
                <a:lnTo>
                  <a:pt x="16733" y="174136"/>
                </a:lnTo>
                <a:lnTo>
                  <a:pt x="4309" y="219385"/>
                </a:lnTo>
                <a:lnTo>
                  <a:pt x="0" y="267461"/>
                </a:lnTo>
                <a:lnTo>
                  <a:pt x="4309" y="315538"/>
                </a:lnTo>
                <a:lnTo>
                  <a:pt x="16733" y="360787"/>
                </a:lnTo>
                <a:lnTo>
                  <a:pt x="36516" y="402454"/>
                </a:lnTo>
                <a:lnTo>
                  <a:pt x="62904" y="439783"/>
                </a:lnTo>
                <a:lnTo>
                  <a:pt x="95140" y="472019"/>
                </a:lnTo>
                <a:lnTo>
                  <a:pt x="132469" y="498407"/>
                </a:lnTo>
                <a:lnTo>
                  <a:pt x="174136" y="518190"/>
                </a:lnTo>
                <a:lnTo>
                  <a:pt x="219385" y="530614"/>
                </a:lnTo>
                <a:lnTo>
                  <a:pt x="267462" y="534923"/>
                </a:lnTo>
                <a:lnTo>
                  <a:pt x="315538" y="530614"/>
                </a:lnTo>
                <a:lnTo>
                  <a:pt x="360787" y="518190"/>
                </a:lnTo>
                <a:lnTo>
                  <a:pt x="402454" y="498407"/>
                </a:lnTo>
                <a:lnTo>
                  <a:pt x="439783" y="472019"/>
                </a:lnTo>
                <a:lnTo>
                  <a:pt x="472019" y="439783"/>
                </a:lnTo>
                <a:lnTo>
                  <a:pt x="498407" y="402454"/>
                </a:lnTo>
                <a:lnTo>
                  <a:pt x="518190" y="360787"/>
                </a:lnTo>
                <a:lnTo>
                  <a:pt x="530614" y="315538"/>
                </a:lnTo>
                <a:lnTo>
                  <a:pt x="534924" y="267461"/>
                </a:lnTo>
                <a:lnTo>
                  <a:pt x="530614" y="219385"/>
                </a:lnTo>
                <a:lnTo>
                  <a:pt x="518190" y="174136"/>
                </a:lnTo>
                <a:lnTo>
                  <a:pt x="498407" y="132469"/>
                </a:lnTo>
                <a:lnTo>
                  <a:pt x="472019" y="95140"/>
                </a:lnTo>
                <a:lnTo>
                  <a:pt x="439783" y="62904"/>
                </a:lnTo>
                <a:lnTo>
                  <a:pt x="402454" y="36516"/>
                </a:lnTo>
                <a:lnTo>
                  <a:pt x="360787" y="16733"/>
                </a:lnTo>
                <a:lnTo>
                  <a:pt x="315538" y="4309"/>
                </a:lnTo>
                <a:lnTo>
                  <a:pt x="26746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86628" y="6080759"/>
            <a:ext cx="535305" cy="535305"/>
          </a:xfrm>
          <a:custGeom>
            <a:avLst/>
            <a:gdLst/>
            <a:ahLst/>
            <a:cxnLst/>
            <a:rect l="l" t="t" r="r" b="b"/>
            <a:pathLst>
              <a:path w="535304" h="535304">
                <a:moveTo>
                  <a:pt x="0" y="267461"/>
                </a:moveTo>
                <a:lnTo>
                  <a:pt x="4309" y="219385"/>
                </a:lnTo>
                <a:lnTo>
                  <a:pt x="16733" y="174136"/>
                </a:lnTo>
                <a:lnTo>
                  <a:pt x="36516" y="132469"/>
                </a:lnTo>
                <a:lnTo>
                  <a:pt x="62904" y="95140"/>
                </a:lnTo>
                <a:lnTo>
                  <a:pt x="95140" y="62904"/>
                </a:lnTo>
                <a:lnTo>
                  <a:pt x="132469" y="36516"/>
                </a:lnTo>
                <a:lnTo>
                  <a:pt x="174136" y="16733"/>
                </a:lnTo>
                <a:lnTo>
                  <a:pt x="219385" y="4309"/>
                </a:lnTo>
                <a:lnTo>
                  <a:pt x="267462" y="0"/>
                </a:lnTo>
                <a:lnTo>
                  <a:pt x="315538" y="4309"/>
                </a:lnTo>
                <a:lnTo>
                  <a:pt x="360787" y="16733"/>
                </a:lnTo>
                <a:lnTo>
                  <a:pt x="402454" y="36516"/>
                </a:lnTo>
                <a:lnTo>
                  <a:pt x="439783" y="62904"/>
                </a:lnTo>
                <a:lnTo>
                  <a:pt x="472019" y="95140"/>
                </a:lnTo>
                <a:lnTo>
                  <a:pt x="498407" y="132469"/>
                </a:lnTo>
                <a:lnTo>
                  <a:pt x="518190" y="174136"/>
                </a:lnTo>
                <a:lnTo>
                  <a:pt x="530614" y="219385"/>
                </a:lnTo>
                <a:lnTo>
                  <a:pt x="534924" y="267461"/>
                </a:lnTo>
                <a:lnTo>
                  <a:pt x="530614" y="315538"/>
                </a:lnTo>
                <a:lnTo>
                  <a:pt x="518190" y="360787"/>
                </a:lnTo>
                <a:lnTo>
                  <a:pt x="498407" y="402454"/>
                </a:lnTo>
                <a:lnTo>
                  <a:pt x="472019" y="439783"/>
                </a:lnTo>
                <a:lnTo>
                  <a:pt x="439783" y="472019"/>
                </a:lnTo>
                <a:lnTo>
                  <a:pt x="402454" y="498407"/>
                </a:lnTo>
                <a:lnTo>
                  <a:pt x="360787" y="518190"/>
                </a:lnTo>
                <a:lnTo>
                  <a:pt x="315538" y="530614"/>
                </a:lnTo>
                <a:lnTo>
                  <a:pt x="267462" y="534923"/>
                </a:lnTo>
                <a:lnTo>
                  <a:pt x="219385" y="530614"/>
                </a:lnTo>
                <a:lnTo>
                  <a:pt x="174136" y="518190"/>
                </a:lnTo>
                <a:lnTo>
                  <a:pt x="132469" y="498407"/>
                </a:lnTo>
                <a:lnTo>
                  <a:pt x="95140" y="472019"/>
                </a:lnTo>
                <a:lnTo>
                  <a:pt x="62904" y="439783"/>
                </a:lnTo>
                <a:lnTo>
                  <a:pt x="36516" y="402454"/>
                </a:lnTo>
                <a:lnTo>
                  <a:pt x="16733" y="360787"/>
                </a:lnTo>
                <a:lnTo>
                  <a:pt x="4309" y="315538"/>
                </a:lnTo>
                <a:lnTo>
                  <a:pt x="0" y="267461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86839" y="6266688"/>
            <a:ext cx="438911" cy="4389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18844" y="6298691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39" h="320040">
                <a:moveTo>
                  <a:pt x="160020" y="0"/>
                </a:moveTo>
                <a:lnTo>
                  <a:pt x="109440" y="8157"/>
                </a:lnTo>
                <a:lnTo>
                  <a:pt x="65513" y="30873"/>
                </a:lnTo>
                <a:lnTo>
                  <a:pt x="30873" y="65513"/>
                </a:lnTo>
                <a:lnTo>
                  <a:pt x="8157" y="109440"/>
                </a:lnTo>
                <a:lnTo>
                  <a:pt x="0" y="160020"/>
                </a:lnTo>
                <a:lnTo>
                  <a:pt x="8157" y="210599"/>
                </a:lnTo>
                <a:lnTo>
                  <a:pt x="30873" y="254526"/>
                </a:lnTo>
                <a:lnTo>
                  <a:pt x="65513" y="289166"/>
                </a:lnTo>
                <a:lnTo>
                  <a:pt x="109440" y="311882"/>
                </a:lnTo>
                <a:lnTo>
                  <a:pt x="160020" y="320040"/>
                </a:lnTo>
                <a:lnTo>
                  <a:pt x="210599" y="311882"/>
                </a:lnTo>
                <a:lnTo>
                  <a:pt x="254526" y="289166"/>
                </a:lnTo>
                <a:lnTo>
                  <a:pt x="289166" y="254526"/>
                </a:lnTo>
                <a:lnTo>
                  <a:pt x="311882" y="210599"/>
                </a:lnTo>
                <a:lnTo>
                  <a:pt x="320040" y="160020"/>
                </a:lnTo>
                <a:lnTo>
                  <a:pt x="311882" y="109440"/>
                </a:lnTo>
                <a:lnTo>
                  <a:pt x="289166" y="65513"/>
                </a:lnTo>
                <a:lnTo>
                  <a:pt x="254526" y="30873"/>
                </a:lnTo>
                <a:lnTo>
                  <a:pt x="210599" y="8157"/>
                </a:lnTo>
                <a:lnTo>
                  <a:pt x="16002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18844" y="6298691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39" h="320040">
                <a:moveTo>
                  <a:pt x="0" y="160020"/>
                </a:moveTo>
                <a:lnTo>
                  <a:pt x="8157" y="109440"/>
                </a:lnTo>
                <a:lnTo>
                  <a:pt x="30873" y="65513"/>
                </a:lnTo>
                <a:lnTo>
                  <a:pt x="65513" y="30873"/>
                </a:lnTo>
                <a:lnTo>
                  <a:pt x="109440" y="8157"/>
                </a:lnTo>
                <a:lnTo>
                  <a:pt x="160020" y="0"/>
                </a:lnTo>
                <a:lnTo>
                  <a:pt x="210599" y="8157"/>
                </a:lnTo>
                <a:lnTo>
                  <a:pt x="254526" y="30873"/>
                </a:lnTo>
                <a:lnTo>
                  <a:pt x="289166" y="65513"/>
                </a:lnTo>
                <a:lnTo>
                  <a:pt x="311882" y="109440"/>
                </a:lnTo>
                <a:lnTo>
                  <a:pt x="320040" y="160020"/>
                </a:lnTo>
                <a:lnTo>
                  <a:pt x="311882" y="210599"/>
                </a:lnTo>
                <a:lnTo>
                  <a:pt x="289166" y="254526"/>
                </a:lnTo>
                <a:lnTo>
                  <a:pt x="254526" y="289166"/>
                </a:lnTo>
                <a:lnTo>
                  <a:pt x="210599" y="311882"/>
                </a:lnTo>
                <a:lnTo>
                  <a:pt x="160020" y="320040"/>
                </a:lnTo>
                <a:lnTo>
                  <a:pt x="109440" y="311882"/>
                </a:lnTo>
                <a:lnTo>
                  <a:pt x="65513" y="289166"/>
                </a:lnTo>
                <a:lnTo>
                  <a:pt x="30873" y="254526"/>
                </a:lnTo>
                <a:lnTo>
                  <a:pt x="8157" y="210599"/>
                </a:lnTo>
                <a:lnTo>
                  <a:pt x="0" y="160020"/>
                </a:lnTo>
                <a:close/>
              </a:path>
            </a:pathLst>
          </a:custGeom>
          <a:ln w="12191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26997" y="5104641"/>
            <a:ext cx="5039995" cy="1344295"/>
          </a:xfrm>
          <a:custGeom>
            <a:avLst/>
            <a:gdLst/>
            <a:ahLst/>
            <a:cxnLst/>
            <a:rect l="l" t="t" r="r" b="b"/>
            <a:pathLst>
              <a:path w="5039995" h="1344295">
                <a:moveTo>
                  <a:pt x="4955349" y="0"/>
                </a:moveTo>
                <a:lnTo>
                  <a:pt x="84518" y="0"/>
                </a:lnTo>
                <a:lnTo>
                  <a:pt x="51622" y="6640"/>
                </a:lnTo>
                <a:lnTo>
                  <a:pt x="24757" y="24752"/>
                </a:lnTo>
                <a:lnTo>
                  <a:pt x="6642" y="51617"/>
                </a:lnTo>
                <a:lnTo>
                  <a:pt x="0" y="84518"/>
                </a:lnTo>
                <a:lnTo>
                  <a:pt x="0" y="1259636"/>
                </a:lnTo>
                <a:lnTo>
                  <a:pt x="6642" y="1292540"/>
                </a:lnTo>
                <a:lnTo>
                  <a:pt x="24757" y="1319409"/>
                </a:lnTo>
                <a:lnTo>
                  <a:pt x="51622" y="1337525"/>
                </a:lnTo>
                <a:lnTo>
                  <a:pt x="84518" y="1344168"/>
                </a:lnTo>
                <a:lnTo>
                  <a:pt x="4955349" y="1344168"/>
                </a:lnTo>
                <a:lnTo>
                  <a:pt x="4988245" y="1337525"/>
                </a:lnTo>
                <a:lnTo>
                  <a:pt x="5015110" y="1319409"/>
                </a:lnTo>
                <a:lnTo>
                  <a:pt x="5033225" y="1292540"/>
                </a:lnTo>
                <a:lnTo>
                  <a:pt x="5039868" y="1259636"/>
                </a:lnTo>
                <a:lnTo>
                  <a:pt x="5039868" y="84518"/>
                </a:lnTo>
                <a:lnTo>
                  <a:pt x="5033225" y="51617"/>
                </a:lnTo>
                <a:lnTo>
                  <a:pt x="5015110" y="24752"/>
                </a:lnTo>
                <a:lnTo>
                  <a:pt x="4988245" y="6640"/>
                </a:lnTo>
                <a:lnTo>
                  <a:pt x="495534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26997" y="5104641"/>
            <a:ext cx="5039995" cy="1344295"/>
          </a:xfrm>
          <a:custGeom>
            <a:avLst/>
            <a:gdLst/>
            <a:ahLst/>
            <a:cxnLst/>
            <a:rect l="l" t="t" r="r" b="b"/>
            <a:pathLst>
              <a:path w="5039995" h="1344295">
                <a:moveTo>
                  <a:pt x="0" y="84518"/>
                </a:moveTo>
                <a:lnTo>
                  <a:pt x="6642" y="51617"/>
                </a:lnTo>
                <a:lnTo>
                  <a:pt x="24757" y="24752"/>
                </a:lnTo>
                <a:lnTo>
                  <a:pt x="51622" y="6640"/>
                </a:lnTo>
                <a:lnTo>
                  <a:pt x="84518" y="0"/>
                </a:lnTo>
                <a:lnTo>
                  <a:pt x="4955349" y="0"/>
                </a:lnTo>
                <a:lnTo>
                  <a:pt x="4988245" y="6640"/>
                </a:lnTo>
                <a:lnTo>
                  <a:pt x="5015110" y="24752"/>
                </a:lnTo>
                <a:lnTo>
                  <a:pt x="5033225" y="51617"/>
                </a:lnTo>
                <a:lnTo>
                  <a:pt x="5039868" y="84518"/>
                </a:lnTo>
                <a:lnTo>
                  <a:pt x="5039868" y="1259636"/>
                </a:lnTo>
                <a:lnTo>
                  <a:pt x="5033225" y="1292540"/>
                </a:lnTo>
                <a:lnTo>
                  <a:pt x="5015110" y="1319409"/>
                </a:lnTo>
                <a:lnTo>
                  <a:pt x="4988245" y="1337525"/>
                </a:lnTo>
                <a:lnTo>
                  <a:pt x="4955349" y="1344168"/>
                </a:lnTo>
                <a:lnTo>
                  <a:pt x="84518" y="1344168"/>
                </a:lnTo>
                <a:lnTo>
                  <a:pt x="51622" y="1337525"/>
                </a:lnTo>
                <a:lnTo>
                  <a:pt x="24757" y="1319409"/>
                </a:lnTo>
                <a:lnTo>
                  <a:pt x="6642" y="1292540"/>
                </a:lnTo>
                <a:lnTo>
                  <a:pt x="0" y="1259636"/>
                </a:lnTo>
                <a:lnTo>
                  <a:pt x="0" y="84518"/>
                </a:lnTo>
                <a:close/>
              </a:path>
            </a:pathLst>
          </a:custGeom>
          <a:ln w="2895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76883" y="4975859"/>
            <a:ext cx="658367" cy="6583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08888" y="5007864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748" y="0"/>
                </a:moveTo>
                <a:lnTo>
                  <a:pt x="221258" y="4345"/>
                </a:lnTo>
                <a:lnTo>
                  <a:pt x="175621" y="16875"/>
                </a:lnTo>
                <a:lnTo>
                  <a:pt x="133598" y="36827"/>
                </a:lnTo>
                <a:lnTo>
                  <a:pt x="95950" y="63439"/>
                </a:lnTo>
                <a:lnTo>
                  <a:pt x="63439" y="95950"/>
                </a:lnTo>
                <a:lnTo>
                  <a:pt x="36827" y="133598"/>
                </a:lnTo>
                <a:lnTo>
                  <a:pt x="16875" y="175621"/>
                </a:lnTo>
                <a:lnTo>
                  <a:pt x="4345" y="221258"/>
                </a:lnTo>
                <a:lnTo>
                  <a:pt x="0" y="269748"/>
                </a:lnTo>
                <a:lnTo>
                  <a:pt x="4345" y="318237"/>
                </a:lnTo>
                <a:lnTo>
                  <a:pt x="16875" y="363874"/>
                </a:lnTo>
                <a:lnTo>
                  <a:pt x="36827" y="405897"/>
                </a:lnTo>
                <a:lnTo>
                  <a:pt x="63439" y="443545"/>
                </a:lnTo>
                <a:lnTo>
                  <a:pt x="95950" y="476056"/>
                </a:lnTo>
                <a:lnTo>
                  <a:pt x="133598" y="502668"/>
                </a:lnTo>
                <a:lnTo>
                  <a:pt x="175621" y="522620"/>
                </a:lnTo>
                <a:lnTo>
                  <a:pt x="221258" y="535150"/>
                </a:lnTo>
                <a:lnTo>
                  <a:pt x="269748" y="539496"/>
                </a:lnTo>
                <a:lnTo>
                  <a:pt x="318237" y="535150"/>
                </a:lnTo>
                <a:lnTo>
                  <a:pt x="363874" y="522620"/>
                </a:lnTo>
                <a:lnTo>
                  <a:pt x="405897" y="502668"/>
                </a:lnTo>
                <a:lnTo>
                  <a:pt x="443545" y="476056"/>
                </a:lnTo>
                <a:lnTo>
                  <a:pt x="476056" y="443545"/>
                </a:lnTo>
                <a:lnTo>
                  <a:pt x="502668" y="405897"/>
                </a:lnTo>
                <a:lnTo>
                  <a:pt x="522620" y="363874"/>
                </a:lnTo>
                <a:lnTo>
                  <a:pt x="535150" y="318237"/>
                </a:lnTo>
                <a:lnTo>
                  <a:pt x="539496" y="269748"/>
                </a:lnTo>
                <a:lnTo>
                  <a:pt x="535150" y="221258"/>
                </a:lnTo>
                <a:lnTo>
                  <a:pt x="522620" y="175621"/>
                </a:lnTo>
                <a:lnTo>
                  <a:pt x="502668" y="133598"/>
                </a:lnTo>
                <a:lnTo>
                  <a:pt x="476056" y="95950"/>
                </a:lnTo>
                <a:lnTo>
                  <a:pt x="443545" y="63439"/>
                </a:lnTo>
                <a:lnTo>
                  <a:pt x="405897" y="36827"/>
                </a:lnTo>
                <a:lnTo>
                  <a:pt x="363874" y="16875"/>
                </a:lnTo>
                <a:lnTo>
                  <a:pt x="318237" y="4345"/>
                </a:lnTo>
                <a:lnTo>
                  <a:pt x="26974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08888" y="5007864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0" y="269748"/>
                </a:moveTo>
                <a:lnTo>
                  <a:pt x="4345" y="221258"/>
                </a:lnTo>
                <a:lnTo>
                  <a:pt x="16875" y="175621"/>
                </a:lnTo>
                <a:lnTo>
                  <a:pt x="36827" y="133598"/>
                </a:lnTo>
                <a:lnTo>
                  <a:pt x="63439" y="95950"/>
                </a:lnTo>
                <a:lnTo>
                  <a:pt x="95950" y="63439"/>
                </a:lnTo>
                <a:lnTo>
                  <a:pt x="133598" y="36827"/>
                </a:lnTo>
                <a:lnTo>
                  <a:pt x="175621" y="16875"/>
                </a:lnTo>
                <a:lnTo>
                  <a:pt x="221258" y="4345"/>
                </a:lnTo>
                <a:lnTo>
                  <a:pt x="269748" y="0"/>
                </a:lnTo>
                <a:lnTo>
                  <a:pt x="318237" y="4345"/>
                </a:lnTo>
                <a:lnTo>
                  <a:pt x="363874" y="16875"/>
                </a:lnTo>
                <a:lnTo>
                  <a:pt x="405897" y="36827"/>
                </a:lnTo>
                <a:lnTo>
                  <a:pt x="443545" y="63439"/>
                </a:lnTo>
                <a:lnTo>
                  <a:pt x="476056" y="95950"/>
                </a:lnTo>
                <a:lnTo>
                  <a:pt x="502668" y="133598"/>
                </a:lnTo>
                <a:lnTo>
                  <a:pt x="522620" y="175621"/>
                </a:lnTo>
                <a:lnTo>
                  <a:pt x="535150" y="221258"/>
                </a:lnTo>
                <a:lnTo>
                  <a:pt x="539496" y="269748"/>
                </a:lnTo>
                <a:lnTo>
                  <a:pt x="535150" y="318237"/>
                </a:lnTo>
                <a:lnTo>
                  <a:pt x="522620" y="363874"/>
                </a:lnTo>
                <a:lnTo>
                  <a:pt x="502668" y="405897"/>
                </a:lnTo>
                <a:lnTo>
                  <a:pt x="476056" y="443545"/>
                </a:lnTo>
                <a:lnTo>
                  <a:pt x="443545" y="476056"/>
                </a:lnTo>
                <a:lnTo>
                  <a:pt x="405897" y="502668"/>
                </a:lnTo>
                <a:lnTo>
                  <a:pt x="363874" y="522620"/>
                </a:lnTo>
                <a:lnTo>
                  <a:pt x="318237" y="535150"/>
                </a:lnTo>
                <a:lnTo>
                  <a:pt x="269748" y="539496"/>
                </a:lnTo>
                <a:lnTo>
                  <a:pt x="221258" y="535150"/>
                </a:lnTo>
                <a:lnTo>
                  <a:pt x="175621" y="522620"/>
                </a:lnTo>
                <a:lnTo>
                  <a:pt x="133598" y="502668"/>
                </a:lnTo>
                <a:lnTo>
                  <a:pt x="95950" y="476056"/>
                </a:lnTo>
                <a:lnTo>
                  <a:pt x="63439" y="443545"/>
                </a:lnTo>
                <a:lnTo>
                  <a:pt x="36827" y="405897"/>
                </a:lnTo>
                <a:lnTo>
                  <a:pt x="16875" y="363874"/>
                </a:lnTo>
                <a:lnTo>
                  <a:pt x="4345" y="318237"/>
                </a:lnTo>
                <a:lnTo>
                  <a:pt x="0" y="269748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22603" y="5029200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198120" y="0"/>
                </a:moveTo>
                <a:lnTo>
                  <a:pt x="152691" y="5232"/>
                </a:lnTo>
                <a:lnTo>
                  <a:pt x="110989" y="20136"/>
                </a:lnTo>
                <a:lnTo>
                  <a:pt x="74204" y="43523"/>
                </a:lnTo>
                <a:lnTo>
                  <a:pt x="43523" y="74204"/>
                </a:lnTo>
                <a:lnTo>
                  <a:pt x="20136" y="110989"/>
                </a:lnTo>
                <a:lnTo>
                  <a:pt x="5232" y="152691"/>
                </a:lnTo>
                <a:lnTo>
                  <a:pt x="0" y="198119"/>
                </a:lnTo>
                <a:lnTo>
                  <a:pt x="5232" y="243548"/>
                </a:lnTo>
                <a:lnTo>
                  <a:pt x="20136" y="285250"/>
                </a:lnTo>
                <a:lnTo>
                  <a:pt x="43523" y="322035"/>
                </a:lnTo>
                <a:lnTo>
                  <a:pt x="74204" y="352716"/>
                </a:lnTo>
                <a:lnTo>
                  <a:pt x="110989" y="376103"/>
                </a:lnTo>
                <a:lnTo>
                  <a:pt x="152691" y="391007"/>
                </a:lnTo>
                <a:lnTo>
                  <a:pt x="198120" y="396239"/>
                </a:lnTo>
                <a:lnTo>
                  <a:pt x="243548" y="391007"/>
                </a:lnTo>
                <a:lnTo>
                  <a:pt x="285250" y="376103"/>
                </a:lnTo>
                <a:lnTo>
                  <a:pt x="322035" y="352716"/>
                </a:lnTo>
                <a:lnTo>
                  <a:pt x="352716" y="322035"/>
                </a:lnTo>
                <a:lnTo>
                  <a:pt x="376103" y="285250"/>
                </a:lnTo>
                <a:lnTo>
                  <a:pt x="391007" y="243548"/>
                </a:lnTo>
                <a:lnTo>
                  <a:pt x="396240" y="198119"/>
                </a:lnTo>
                <a:lnTo>
                  <a:pt x="391007" y="152691"/>
                </a:lnTo>
                <a:lnTo>
                  <a:pt x="376103" y="110989"/>
                </a:lnTo>
                <a:lnTo>
                  <a:pt x="352716" y="74204"/>
                </a:lnTo>
                <a:lnTo>
                  <a:pt x="322035" y="43523"/>
                </a:lnTo>
                <a:lnTo>
                  <a:pt x="285250" y="20136"/>
                </a:lnTo>
                <a:lnTo>
                  <a:pt x="243548" y="5232"/>
                </a:lnTo>
                <a:lnTo>
                  <a:pt x="198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135733" y="5046661"/>
            <a:ext cx="1708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>
                <a:solidFill>
                  <a:srgbClr val="00AF50"/>
                </a:solidFill>
                <a:latin typeface="Open Sans"/>
                <a:cs typeface="Open Sans"/>
              </a:rPr>
              <a:t>3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19200" y="5101958"/>
            <a:ext cx="4844011" cy="1261884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468000">
              <a:lnSpc>
                <a:spcPct val="100000"/>
              </a:lnSpc>
              <a:spcBef>
                <a:spcPts val="800"/>
              </a:spcBef>
            </a:pPr>
            <a:r>
              <a:rPr sz="1300" b="1" spc="-15">
                <a:solidFill>
                  <a:srgbClr val="00AF50"/>
                </a:solidFill>
                <a:latin typeface="Gotham Book" panose="02000604040000020004" pitchFamily="50" charset="0"/>
                <a:cs typeface="Open Sans"/>
              </a:rPr>
              <a:t>OPERAÇÃO</a:t>
            </a:r>
            <a:endParaRPr sz="1300">
              <a:latin typeface="Gotham Book" panose="02000604040000020004" pitchFamily="50" charset="0"/>
              <a:cs typeface="Open Sans"/>
            </a:endParaRPr>
          </a:p>
          <a:p>
            <a:pPr marL="192405" indent="-180340">
              <a:lnSpc>
                <a:spcPct val="100000"/>
              </a:lnSpc>
              <a:spcBef>
                <a:spcPts val="1200"/>
              </a:spcBef>
              <a:buClr>
                <a:srgbClr val="00AF50"/>
              </a:buClr>
              <a:buSzPct val="123076"/>
              <a:buFont typeface="Arial"/>
              <a:buChar char="•"/>
              <a:tabLst>
                <a:tab pos="193040" algn="l"/>
              </a:tabLst>
            </a:pP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Estratégias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divulgação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procedimentos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</a:t>
            </a:r>
            <a:r>
              <a:rPr sz="1300" spc="204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inscrição;</a:t>
            </a:r>
            <a:endParaRPr sz="1300">
              <a:latin typeface="Gotham Book" panose="02000604040000020004" pitchFamily="50" charset="0"/>
              <a:cs typeface="Open Sans"/>
            </a:endParaRPr>
          </a:p>
          <a:p>
            <a:pPr marL="192405" indent="-180340">
              <a:lnSpc>
                <a:spcPct val="100000"/>
              </a:lnSpc>
              <a:spcBef>
                <a:spcPts val="805"/>
              </a:spcBef>
              <a:buClr>
                <a:srgbClr val="00AF50"/>
              </a:buClr>
              <a:buSzPct val="123076"/>
              <a:buFont typeface="Arial"/>
              <a:buChar char="•"/>
              <a:tabLst>
                <a:tab pos="193040" algn="l"/>
              </a:tabLst>
            </a:pP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Canais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acessíveis de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atendimento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ao</a:t>
            </a:r>
            <a:r>
              <a:rPr sz="1300" spc="14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participante;</a:t>
            </a:r>
            <a:endParaRPr sz="1300">
              <a:latin typeface="Gotham Book" panose="02000604040000020004" pitchFamily="50" charset="0"/>
              <a:cs typeface="Open Sans"/>
            </a:endParaRPr>
          </a:p>
          <a:p>
            <a:pPr marL="192405" indent="-180340">
              <a:lnSpc>
                <a:spcPct val="100000"/>
              </a:lnSpc>
              <a:spcBef>
                <a:spcPts val="790"/>
              </a:spcBef>
              <a:buClr>
                <a:srgbClr val="00AF50"/>
              </a:buClr>
              <a:buSzPct val="123076"/>
              <a:buFont typeface="Arial"/>
              <a:buChar char="•"/>
              <a:tabLst>
                <a:tab pos="193040" algn="l"/>
              </a:tabLst>
            </a:pP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Compatibilidade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 sistemas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Patrocinadora </a:t>
            </a:r>
            <a:r>
              <a:rPr sz="13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</a:t>
            </a:r>
            <a:r>
              <a:rPr sz="1300" spc="18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3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Entidade.</a:t>
            </a:r>
            <a:endParaRPr sz="1300">
              <a:latin typeface="Gotham Book" panose="02000604040000020004" pitchFamily="50" charset="0"/>
              <a:cs typeface="Open Sans"/>
            </a:endParaRPr>
          </a:p>
        </p:txBody>
      </p:sp>
      <p:sp>
        <p:nvSpPr>
          <p:cNvPr id="51" name="CaixaDeTexto 3">
            <a:extLst>
              <a:ext uri="{FF2B5EF4-FFF2-40B4-BE49-F238E27FC236}">
                <a16:creationId xmlns:a16="http://schemas.microsoft.com/office/drawing/2014/main" id="{24F90349-9896-4C0B-A857-15807599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859" y="139152"/>
            <a:ext cx="7572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Principais recomendações do Guia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/>
          <p:cNvSpPr/>
          <p:nvPr/>
        </p:nvSpPr>
        <p:spPr>
          <a:xfrm>
            <a:off x="758190" y="540259"/>
            <a:ext cx="10799445" cy="0"/>
          </a:xfrm>
          <a:custGeom>
            <a:avLst/>
            <a:gdLst/>
            <a:ahLst/>
            <a:cxnLst/>
            <a:rect l="l" t="t" r="r" b="b"/>
            <a:pathLst>
              <a:path w="10799445">
                <a:moveTo>
                  <a:pt x="0" y="0"/>
                </a:moveTo>
                <a:lnTo>
                  <a:pt x="10799064" y="0"/>
                </a:lnTo>
              </a:path>
            </a:pathLst>
          </a:custGeom>
          <a:ln w="3175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/>
          <p:nvPr/>
        </p:nvSpPr>
        <p:spPr>
          <a:xfrm>
            <a:off x="-71437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/>
          <p:nvPr/>
        </p:nvSpPr>
        <p:spPr>
          <a:xfrm>
            <a:off x="672083" y="467868"/>
            <a:ext cx="160019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aixaDeTexto 3">
            <a:extLst>
              <a:ext uri="{FF2B5EF4-FFF2-40B4-BE49-F238E27FC236}">
                <a16:creationId xmlns:a16="http://schemas.microsoft.com/office/drawing/2014/main" id="{24F90349-9896-4C0B-A857-15807599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80000"/>
            <a:ext cx="7572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Passo a Passo de Implementação do RPC</a:t>
            </a:r>
          </a:p>
        </p:txBody>
      </p:sp>
      <p:sp>
        <p:nvSpPr>
          <p:cNvPr id="16" name="object 5"/>
          <p:cNvSpPr/>
          <p:nvPr/>
        </p:nvSpPr>
        <p:spPr>
          <a:xfrm>
            <a:off x="9499092" y="6379464"/>
            <a:ext cx="2494787" cy="355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Diagrama 2">
            <a:extLst>
              <a:ext uri="{FF2B5EF4-FFF2-40B4-BE49-F238E27FC236}">
                <a16:creationId xmlns:a16="http://schemas.microsoft.com/office/drawing/2014/main" id="{6AFFB68F-788B-4978-8B6C-F7F6EC6FA5DA}"/>
              </a:ext>
            </a:extLst>
          </p:cNvPr>
          <p:cNvGraphicFramePr/>
          <p:nvPr/>
        </p:nvGraphicFramePr>
        <p:xfrm>
          <a:off x="1023584" y="701723"/>
          <a:ext cx="10588384" cy="598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0623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ector reto 26">
            <a:extLst>
              <a:ext uri="{FF2B5EF4-FFF2-40B4-BE49-F238E27FC236}">
                <a16:creationId xmlns:a16="http://schemas.microsoft.com/office/drawing/2014/main" id="{E2E32ABB-9369-4018-A35B-48C62668E4B2}"/>
              </a:ext>
            </a:extLst>
          </p:cNvPr>
          <p:cNvSpPr/>
          <p:nvPr/>
        </p:nvSpPr>
        <p:spPr>
          <a:xfrm>
            <a:off x="762000" y="540096"/>
            <a:ext cx="10800000" cy="0"/>
          </a:xfrm>
          <a:prstGeom prst="lineInv">
            <a:avLst/>
          </a:prstGeom>
          <a:ln w="127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97" name="object 8"/>
          <p:cNvSpPr/>
          <p:nvPr/>
        </p:nvSpPr>
        <p:spPr>
          <a:xfrm>
            <a:off x="672083" y="467868"/>
            <a:ext cx="160019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Retângulo 78"/>
          <p:cNvSpPr/>
          <p:nvPr/>
        </p:nvSpPr>
        <p:spPr>
          <a:xfrm>
            <a:off x="2034716" y="4066409"/>
            <a:ext cx="1655047" cy="72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58"/>
          <p:cNvSpPr/>
          <p:nvPr/>
        </p:nvSpPr>
        <p:spPr>
          <a:xfrm rot="10800000">
            <a:off x="9176163" y="4065306"/>
            <a:ext cx="1655047" cy="72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flipV="1">
            <a:off x="3232563" y="4842652"/>
            <a:ext cx="6300000" cy="15064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30551611-1F4D-408A-856C-F53C619BBC73}"/>
              </a:ext>
            </a:extLst>
          </p:cNvPr>
          <p:cNvSpPr txBox="1"/>
          <p:nvPr/>
        </p:nvSpPr>
        <p:spPr>
          <a:xfrm>
            <a:off x="3080163" y="5300266"/>
            <a:ext cx="659583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Medidas para instituição do RPC - em torno de 1 ano</a:t>
            </a:r>
            <a:endParaRPr lang="pt-BR" sz="1600">
              <a:solidFill>
                <a:schemeClr val="tx2">
                  <a:lumMod val="75000"/>
                </a:schemeClr>
              </a:solidFill>
              <a:latin typeface="Gotham Book" panose="0200060404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CaixaDeTexto 3"/>
          <p:cNvSpPr txBox="1">
            <a:spLocks noChangeArrowheads="1"/>
          </p:cNvSpPr>
          <p:nvPr/>
        </p:nvSpPr>
        <p:spPr bwMode="auto">
          <a:xfrm>
            <a:off x="4953000" y="103890"/>
            <a:ext cx="6661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Cronograma Estimado para Implantação do RPC</a:t>
            </a:r>
          </a:p>
        </p:txBody>
      </p:sp>
      <p:pic>
        <p:nvPicPr>
          <p:cNvPr id="29" name="Picture 13" descr="previdancia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50" y="6379615"/>
            <a:ext cx="2494684" cy="355621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10586533" y="3834676"/>
            <a:ext cx="570830" cy="570830"/>
            <a:chOff x="3065251" y="5168788"/>
            <a:chExt cx="570830" cy="570830"/>
          </a:xfrm>
        </p:grpSpPr>
        <p:sp>
          <p:nvSpPr>
            <p:cNvPr id="3" name="Elipse 2"/>
            <p:cNvSpPr/>
            <p:nvPr/>
          </p:nvSpPr>
          <p:spPr>
            <a:xfrm>
              <a:off x="3065251" y="5168788"/>
              <a:ext cx="570830" cy="570830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/>
            <p:cNvSpPr/>
            <p:nvPr/>
          </p:nvSpPr>
          <p:spPr>
            <a:xfrm>
              <a:off x="3129887" y="5233424"/>
              <a:ext cx="441557" cy="441557"/>
            </a:xfrm>
            <a:prstGeom prst="ellipse">
              <a:avLst/>
            </a:prstGeom>
            <a:solidFill>
              <a:srgbClr val="C0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3" name="Agrupar 32"/>
          <p:cNvGrpSpPr/>
          <p:nvPr/>
        </p:nvGrpSpPr>
        <p:grpSpPr>
          <a:xfrm>
            <a:off x="8910133" y="3788361"/>
            <a:ext cx="570830" cy="570830"/>
            <a:chOff x="3065251" y="5168788"/>
            <a:chExt cx="570830" cy="570830"/>
          </a:xfrm>
        </p:grpSpPr>
        <p:sp>
          <p:nvSpPr>
            <p:cNvPr id="39" name="Elipse 38"/>
            <p:cNvSpPr/>
            <p:nvPr/>
          </p:nvSpPr>
          <p:spPr>
            <a:xfrm>
              <a:off x="3065251" y="5168788"/>
              <a:ext cx="570830" cy="570830"/>
            </a:xfrm>
            <a:prstGeom prst="ellipse">
              <a:avLst/>
            </a:prstGeom>
            <a:noFill/>
            <a:ln w="2222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Elipse 39"/>
            <p:cNvSpPr/>
            <p:nvPr/>
          </p:nvSpPr>
          <p:spPr>
            <a:xfrm>
              <a:off x="3129887" y="5233424"/>
              <a:ext cx="441557" cy="44155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1" name="Agrupar 40"/>
          <p:cNvGrpSpPr/>
          <p:nvPr/>
        </p:nvGrpSpPr>
        <p:grpSpPr>
          <a:xfrm>
            <a:off x="7395363" y="3834676"/>
            <a:ext cx="570830" cy="570830"/>
            <a:chOff x="3065251" y="5168788"/>
            <a:chExt cx="570830" cy="570830"/>
          </a:xfrm>
        </p:grpSpPr>
        <p:sp>
          <p:nvSpPr>
            <p:cNvPr id="44" name="Elipse 43"/>
            <p:cNvSpPr/>
            <p:nvPr/>
          </p:nvSpPr>
          <p:spPr>
            <a:xfrm>
              <a:off x="3065251" y="5168788"/>
              <a:ext cx="570830" cy="570830"/>
            </a:xfrm>
            <a:prstGeom prst="ellipse">
              <a:avLst/>
            </a:prstGeom>
            <a:noFill/>
            <a:ln w="2222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Elipse 44"/>
            <p:cNvSpPr/>
            <p:nvPr/>
          </p:nvSpPr>
          <p:spPr>
            <a:xfrm>
              <a:off x="3129887" y="5233424"/>
              <a:ext cx="441557" cy="44155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6023763" y="3825995"/>
            <a:ext cx="570830" cy="570830"/>
            <a:chOff x="3065251" y="5168788"/>
            <a:chExt cx="570830" cy="570830"/>
          </a:xfrm>
        </p:grpSpPr>
        <p:sp>
          <p:nvSpPr>
            <p:cNvPr id="47" name="Elipse 46"/>
            <p:cNvSpPr/>
            <p:nvPr/>
          </p:nvSpPr>
          <p:spPr>
            <a:xfrm>
              <a:off x="3065251" y="5168788"/>
              <a:ext cx="570830" cy="570830"/>
            </a:xfrm>
            <a:prstGeom prst="ellipse">
              <a:avLst/>
            </a:prstGeom>
            <a:noFill/>
            <a:ln w="2222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Elipse 47"/>
            <p:cNvSpPr/>
            <p:nvPr/>
          </p:nvSpPr>
          <p:spPr>
            <a:xfrm>
              <a:off x="3129887" y="5233424"/>
              <a:ext cx="441557" cy="44155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9" name="Agrupar 48"/>
          <p:cNvGrpSpPr/>
          <p:nvPr/>
        </p:nvGrpSpPr>
        <p:grpSpPr>
          <a:xfrm>
            <a:off x="4642933" y="3825995"/>
            <a:ext cx="570830" cy="570830"/>
            <a:chOff x="3065251" y="5168788"/>
            <a:chExt cx="570830" cy="570830"/>
          </a:xfrm>
        </p:grpSpPr>
        <p:sp>
          <p:nvSpPr>
            <p:cNvPr id="50" name="Elipse 49"/>
            <p:cNvSpPr/>
            <p:nvPr/>
          </p:nvSpPr>
          <p:spPr>
            <a:xfrm>
              <a:off x="3065251" y="5168788"/>
              <a:ext cx="570830" cy="570830"/>
            </a:xfrm>
            <a:prstGeom prst="ellipse">
              <a:avLst/>
            </a:prstGeom>
            <a:noFill/>
            <a:ln w="2222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Elipse 50"/>
            <p:cNvSpPr/>
            <p:nvPr/>
          </p:nvSpPr>
          <p:spPr>
            <a:xfrm>
              <a:off x="3129887" y="5233424"/>
              <a:ext cx="441557" cy="44155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2" name="Agrupar 51"/>
          <p:cNvGrpSpPr/>
          <p:nvPr/>
        </p:nvGrpSpPr>
        <p:grpSpPr>
          <a:xfrm>
            <a:off x="3271333" y="3790231"/>
            <a:ext cx="570830" cy="570830"/>
            <a:chOff x="3065251" y="5168788"/>
            <a:chExt cx="570830" cy="570830"/>
          </a:xfrm>
        </p:grpSpPr>
        <p:sp>
          <p:nvSpPr>
            <p:cNvPr id="53" name="Elipse 52"/>
            <p:cNvSpPr/>
            <p:nvPr/>
          </p:nvSpPr>
          <p:spPr>
            <a:xfrm>
              <a:off x="3065251" y="5168788"/>
              <a:ext cx="570830" cy="570830"/>
            </a:xfrm>
            <a:prstGeom prst="ellipse">
              <a:avLst/>
            </a:prstGeom>
            <a:noFill/>
            <a:ln w="2222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Elipse 53"/>
            <p:cNvSpPr/>
            <p:nvPr/>
          </p:nvSpPr>
          <p:spPr>
            <a:xfrm>
              <a:off x="3129887" y="5233424"/>
              <a:ext cx="441557" cy="44155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5" name="Agrupar 54"/>
          <p:cNvGrpSpPr/>
          <p:nvPr/>
        </p:nvGrpSpPr>
        <p:grpSpPr>
          <a:xfrm>
            <a:off x="1771172" y="3834676"/>
            <a:ext cx="570830" cy="570830"/>
            <a:chOff x="3065251" y="5168788"/>
            <a:chExt cx="570830" cy="570830"/>
          </a:xfrm>
        </p:grpSpPr>
        <p:sp>
          <p:nvSpPr>
            <p:cNvPr id="56" name="Elipse 55"/>
            <p:cNvSpPr/>
            <p:nvPr/>
          </p:nvSpPr>
          <p:spPr>
            <a:xfrm>
              <a:off x="3065251" y="5168788"/>
              <a:ext cx="570830" cy="570830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Elipse 56"/>
            <p:cNvSpPr/>
            <p:nvPr/>
          </p:nvSpPr>
          <p:spPr>
            <a:xfrm>
              <a:off x="3129887" y="5233424"/>
              <a:ext cx="441557" cy="441557"/>
            </a:xfrm>
            <a:prstGeom prst="ellipse">
              <a:avLst/>
            </a:prstGeom>
            <a:solidFill>
              <a:srgbClr val="C0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8" name="Retângulo 57"/>
          <p:cNvSpPr/>
          <p:nvPr/>
        </p:nvSpPr>
        <p:spPr>
          <a:xfrm>
            <a:off x="7909566" y="4066409"/>
            <a:ext cx="1655047" cy="7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Retângulo 59"/>
          <p:cNvSpPr/>
          <p:nvPr/>
        </p:nvSpPr>
        <p:spPr>
          <a:xfrm>
            <a:off x="6269530" y="4066409"/>
            <a:ext cx="1655047" cy="7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Retângulo 60"/>
          <p:cNvSpPr/>
          <p:nvPr/>
        </p:nvSpPr>
        <p:spPr>
          <a:xfrm>
            <a:off x="4624364" y="4066409"/>
            <a:ext cx="1655047" cy="7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61"/>
          <p:cNvSpPr/>
          <p:nvPr/>
        </p:nvSpPr>
        <p:spPr>
          <a:xfrm>
            <a:off x="3558716" y="4066409"/>
            <a:ext cx="1655047" cy="7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71FD8200-1CB4-4077-BCBA-3540EDC84801}"/>
              </a:ext>
            </a:extLst>
          </p:cNvPr>
          <p:cNvSpPr txBox="1"/>
          <p:nvPr/>
        </p:nvSpPr>
        <p:spPr>
          <a:xfrm>
            <a:off x="10090563" y="4600352"/>
            <a:ext cx="151490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>
                <a:solidFill>
                  <a:srgbClr val="C00000"/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13/11/2021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71FD8200-1CB4-4077-BCBA-3540EDC84801}"/>
              </a:ext>
            </a:extLst>
          </p:cNvPr>
          <p:cNvSpPr txBox="1"/>
          <p:nvPr/>
        </p:nvSpPr>
        <p:spPr>
          <a:xfrm>
            <a:off x="8414163" y="4430328"/>
            <a:ext cx="151490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>
                <a:solidFill>
                  <a:schemeClr val="accent5">
                    <a:lumMod val="50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1 mês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71FD8200-1CB4-4077-BCBA-3540EDC84801}"/>
              </a:ext>
            </a:extLst>
          </p:cNvPr>
          <p:cNvSpPr txBox="1"/>
          <p:nvPr/>
        </p:nvSpPr>
        <p:spPr>
          <a:xfrm>
            <a:off x="6927363" y="4447952"/>
            <a:ext cx="151490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>
                <a:solidFill>
                  <a:schemeClr val="accent5">
                    <a:lumMod val="50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1 mês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71FD8200-1CB4-4077-BCBA-3540EDC84801}"/>
              </a:ext>
            </a:extLst>
          </p:cNvPr>
          <p:cNvSpPr txBox="1"/>
          <p:nvPr/>
        </p:nvSpPr>
        <p:spPr>
          <a:xfrm>
            <a:off x="5518563" y="4447952"/>
            <a:ext cx="151490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 dirty="0">
                <a:solidFill>
                  <a:schemeClr val="accent5">
                    <a:lumMod val="50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2 meses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71FD8200-1CB4-4077-BCBA-3540EDC84801}"/>
              </a:ext>
            </a:extLst>
          </p:cNvPr>
          <p:cNvSpPr txBox="1"/>
          <p:nvPr/>
        </p:nvSpPr>
        <p:spPr>
          <a:xfrm>
            <a:off x="4146963" y="4467962"/>
            <a:ext cx="151490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>
                <a:solidFill>
                  <a:schemeClr val="accent5">
                    <a:lumMod val="50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6 meses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71FD8200-1CB4-4077-BCBA-3540EDC84801}"/>
              </a:ext>
            </a:extLst>
          </p:cNvPr>
          <p:cNvSpPr txBox="1"/>
          <p:nvPr/>
        </p:nvSpPr>
        <p:spPr>
          <a:xfrm>
            <a:off x="2775363" y="4432198"/>
            <a:ext cx="151490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>
                <a:solidFill>
                  <a:schemeClr val="accent5">
                    <a:lumMod val="50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2 meses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71FD8200-1CB4-4077-BCBA-3540EDC84801}"/>
              </a:ext>
            </a:extLst>
          </p:cNvPr>
          <p:cNvSpPr txBox="1"/>
          <p:nvPr/>
        </p:nvSpPr>
        <p:spPr>
          <a:xfrm>
            <a:off x="1186589" y="4595348"/>
            <a:ext cx="151490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>
                <a:solidFill>
                  <a:srgbClr val="C00000"/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31/07/2020</a:t>
            </a:r>
          </a:p>
        </p:txBody>
      </p:sp>
      <p:sp>
        <p:nvSpPr>
          <p:cNvPr id="24" name="Triângulo isósceles 23"/>
          <p:cNvSpPr/>
          <p:nvPr/>
        </p:nvSpPr>
        <p:spPr>
          <a:xfrm rot="10800000">
            <a:off x="6191630" y="4952678"/>
            <a:ext cx="393733" cy="296779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0" name="Agrupar 29"/>
          <p:cNvGrpSpPr/>
          <p:nvPr/>
        </p:nvGrpSpPr>
        <p:grpSpPr>
          <a:xfrm>
            <a:off x="10091224" y="2137871"/>
            <a:ext cx="1523339" cy="1578066"/>
            <a:chOff x="339666" y="2904234"/>
            <a:chExt cx="1523339" cy="1578066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71FD8200-1CB4-4077-BCBA-3540EDC84801}"/>
                </a:ext>
              </a:extLst>
            </p:cNvPr>
            <p:cNvSpPr txBox="1"/>
            <p:nvPr/>
          </p:nvSpPr>
          <p:spPr>
            <a:xfrm>
              <a:off x="339666" y="2904234"/>
              <a:ext cx="1512000" cy="794403"/>
            </a:xfrm>
            <a:prstGeom prst="rect">
              <a:avLst/>
            </a:prstGeom>
            <a:solidFill>
              <a:schemeClr val="bg1"/>
            </a:solidFill>
            <a:effectLst>
              <a:outerShdw blurRad="139700" dist="25400" dir="16200000" sx="102000" sy="102000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180000" rIns="91440" bIns="180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sz="1400" dirty="0">
                  <a:latin typeface="Gotham Book" panose="02000604040000020004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Prazo de Instituição do RPC</a:t>
              </a: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351005" y="4032000"/>
              <a:ext cx="1512000" cy="18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Triângulo isósceles 69"/>
            <p:cNvSpPr/>
            <p:nvPr/>
          </p:nvSpPr>
          <p:spPr>
            <a:xfrm rot="10800000">
              <a:off x="910138" y="4185521"/>
              <a:ext cx="393733" cy="29677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1" name="Agrupar 70"/>
          <p:cNvGrpSpPr/>
          <p:nvPr/>
        </p:nvGrpSpPr>
        <p:grpSpPr>
          <a:xfrm>
            <a:off x="8414163" y="1988233"/>
            <a:ext cx="1523339" cy="1731473"/>
            <a:chOff x="339666" y="2750827"/>
            <a:chExt cx="1523339" cy="1731473"/>
          </a:xfrm>
        </p:grpSpPr>
        <p:sp>
          <p:nvSpPr>
            <p:cNvPr id="72" name="CaixaDeTexto 71">
              <a:extLst>
                <a:ext uri="{FF2B5EF4-FFF2-40B4-BE49-F238E27FC236}">
                  <a16:creationId xmlns:a16="http://schemas.microsoft.com/office/drawing/2014/main" id="{71FD8200-1CB4-4077-BCBA-3540EDC84801}"/>
                </a:ext>
              </a:extLst>
            </p:cNvPr>
            <p:cNvSpPr txBox="1"/>
            <p:nvPr/>
          </p:nvSpPr>
          <p:spPr>
            <a:xfrm>
              <a:off x="339666" y="2750827"/>
              <a:ext cx="1512000" cy="1261642"/>
            </a:xfrm>
            <a:prstGeom prst="rect">
              <a:avLst/>
            </a:prstGeom>
            <a:solidFill>
              <a:schemeClr val="bg1"/>
            </a:solidFill>
            <a:effectLst>
              <a:outerShdw blurRad="139700" dist="25400" dir="16200000" sx="102000" sy="102000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180000" rIns="91440" bIns="21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sz="1400" dirty="0">
                  <a:latin typeface="Gotham Book" panose="02000604040000020004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Plano de comunicação com os participantes</a:t>
              </a:r>
            </a:p>
          </p:txBody>
        </p:sp>
        <p:sp>
          <p:nvSpPr>
            <p:cNvPr id="73" name="Retângulo 72"/>
            <p:cNvSpPr/>
            <p:nvPr/>
          </p:nvSpPr>
          <p:spPr>
            <a:xfrm>
              <a:off x="351005" y="4032000"/>
              <a:ext cx="1512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Triângulo isósceles 73"/>
            <p:cNvSpPr/>
            <p:nvPr/>
          </p:nvSpPr>
          <p:spPr>
            <a:xfrm rot="10800000">
              <a:off x="910138" y="4185521"/>
              <a:ext cx="393733" cy="296779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5" name="Agrupar 74"/>
          <p:cNvGrpSpPr/>
          <p:nvPr/>
        </p:nvGrpSpPr>
        <p:grpSpPr>
          <a:xfrm>
            <a:off x="7043224" y="2043306"/>
            <a:ext cx="1271339" cy="1679601"/>
            <a:chOff x="339666" y="2802699"/>
            <a:chExt cx="1271339" cy="1679601"/>
          </a:xfrm>
        </p:grpSpPr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71FD8200-1CB4-4077-BCBA-3540EDC84801}"/>
                </a:ext>
              </a:extLst>
            </p:cNvPr>
            <p:cNvSpPr txBox="1"/>
            <p:nvPr/>
          </p:nvSpPr>
          <p:spPr>
            <a:xfrm>
              <a:off x="339666" y="2802699"/>
              <a:ext cx="1260000" cy="1225290"/>
            </a:xfrm>
            <a:prstGeom prst="rect">
              <a:avLst/>
            </a:prstGeom>
            <a:solidFill>
              <a:schemeClr val="bg1"/>
            </a:solidFill>
            <a:effectLst>
              <a:outerShdw blurRad="139700" dist="25400" dir="16200000" sx="102000" sy="102000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180000" rIns="91440" bIns="180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sz="1400" dirty="0">
                  <a:latin typeface="Gotham Book" panose="02000604040000020004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Aprovação do convênio de adesão</a:t>
              </a:r>
            </a:p>
          </p:txBody>
        </p:sp>
        <p:sp>
          <p:nvSpPr>
            <p:cNvPr id="77" name="Retângulo 76"/>
            <p:cNvSpPr/>
            <p:nvPr/>
          </p:nvSpPr>
          <p:spPr>
            <a:xfrm>
              <a:off x="351005" y="4032000"/>
              <a:ext cx="126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Triângulo isósceles 77"/>
            <p:cNvSpPr/>
            <p:nvPr/>
          </p:nvSpPr>
          <p:spPr>
            <a:xfrm rot="10800000">
              <a:off x="785405" y="4185521"/>
              <a:ext cx="393733" cy="296779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0" name="Agrupar 79"/>
          <p:cNvGrpSpPr/>
          <p:nvPr/>
        </p:nvGrpSpPr>
        <p:grpSpPr>
          <a:xfrm>
            <a:off x="5671624" y="2462480"/>
            <a:ext cx="1271339" cy="1257226"/>
            <a:chOff x="339666" y="3225074"/>
            <a:chExt cx="1271339" cy="1257226"/>
          </a:xfrm>
        </p:grpSpPr>
        <p:sp>
          <p:nvSpPr>
            <p:cNvPr id="81" name="CaixaDeTexto 80">
              <a:extLst>
                <a:ext uri="{FF2B5EF4-FFF2-40B4-BE49-F238E27FC236}">
                  <a16:creationId xmlns:a16="http://schemas.microsoft.com/office/drawing/2014/main" id="{71FD8200-1CB4-4077-BCBA-3540EDC84801}"/>
                </a:ext>
              </a:extLst>
            </p:cNvPr>
            <p:cNvSpPr txBox="1"/>
            <p:nvPr/>
          </p:nvSpPr>
          <p:spPr>
            <a:xfrm>
              <a:off x="339666" y="3225074"/>
              <a:ext cx="1260000" cy="794403"/>
            </a:xfrm>
            <a:prstGeom prst="rect">
              <a:avLst/>
            </a:prstGeom>
            <a:solidFill>
              <a:schemeClr val="bg1"/>
            </a:solidFill>
            <a:effectLst>
              <a:outerShdw blurRad="139700" dist="25400" dir="16200000" sx="102000" sy="102000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180000" rIns="91440" bIns="180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sz="1400" dirty="0">
                  <a:latin typeface="Gotham Book" panose="02000604040000020004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Processo Seletivo </a:t>
              </a:r>
            </a:p>
          </p:txBody>
        </p:sp>
        <p:sp>
          <p:nvSpPr>
            <p:cNvPr id="82" name="Retângulo 81"/>
            <p:cNvSpPr/>
            <p:nvPr/>
          </p:nvSpPr>
          <p:spPr>
            <a:xfrm>
              <a:off x="351005" y="4032000"/>
              <a:ext cx="126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Triângulo isósceles 82"/>
            <p:cNvSpPr/>
            <p:nvPr/>
          </p:nvSpPr>
          <p:spPr>
            <a:xfrm rot="10800000">
              <a:off x="783472" y="4185521"/>
              <a:ext cx="393733" cy="296779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4" name="Agrupar 83"/>
          <p:cNvGrpSpPr/>
          <p:nvPr/>
        </p:nvGrpSpPr>
        <p:grpSpPr>
          <a:xfrm>
            <a:off x="4298763" y="2119506"/>
            <a:ext cx="1296000" cy="1621058"/>
            <a:chOff x="338405" y="2861242"/>
            <a:chExt cx="1296000" cy="1621058"/>
          </a:xfrm>
        </p:grpSpPr>
        <p:sp>
          <p:nvSpPr>
            <p:cNvPr id="85" name="CaixaDeTexto 84">
              <a:extLst>
                <a:ext uri="{FF2B5EF4-FFF2-40B4-BE49-F238E27FC236}">
                  <a16:creationId xmlns:a16="http://schemas.microsoft.com/office/drawing/2014/main" id="{71FD8200-1CB4-4077-BCBA-3540EDC84801}"/>
                </a:ext>
              </a:extLst>
            </p:cNvPr>
            <p:cNvSpPr txBox="1"/>
            <p:nvPr/>
          </p:nvSpPr>
          <p:spPr>
            <a:xfrm>
              <a:off x="338405" y="2861242"/>
              <a:ext cx="1296000" cy="1163735"/>
            </a:xfrm>
            <a:prstGeom prst="rect">
              <a:avLst/>
            </a:prstGeom>
            <a:solidFill>
              <a:schemeClr val="bg1"/>
            </a:solidFill>
            <a:effectLst>
              <a:outerShdw blurRad="139700" dist="25400" dir="16200000" sx="102000" sy="102000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180000" rIns="91440" bIns="180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sz="1300" dirty="0">
                  <a:latin typeface="Gotham Book" panose="02000604040000020004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Aprovação e Promulgação do Projeto de Lei</a:t>
              </a:r>
            </a:p>
          </p:txBody>
        </p:sp>
        <p:sp>
          <p:nvSpPr>
            <p:cNvPr id="86" name="Retângulo 85"/>
            <p:cNvSpPr/>
            <p:nvPr/>
          </p:nvSpPr>
          <p:spPr>
            <a:xfrm>
              <a:off x="351005" y="4032000"/>
              <a:ext cx="126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7" name="Triângulo isósceles 86"/>
            <p:cNvSpPr/>
            <p:nvPr/>
          </p:nvSpPr>
          <p:spPr>
            <a:xfrm rot="10800000">
              <a:off x="783472" y="4185521"/>
              <a:ext cx="393733" cy="296779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8" name="Agrupar 87"/>
          <p:cNvGrpSpPr/>
          <p:nvPr/>
        </p:nvGrpSpPr>
        <p:grpSpPr>
          <a:xfrm>
            <a:off x="2928424" y="2057404"/>
            <a:ext cx="1271339" cy="1697258"/>
            <a:chOff x="339666" y="2785042"/>
            <a:chExt cx="1271339" cy="1697258"/>
          </a:xfrm>
        </p:grpSpPr>
        <p:sp>
          <p:nvSpPr>
            <p:cNvPr id="89" name="CaixaDeTexto 88">
              <a:extLst>
                <a:ext uri="{FF2B5EF4-FFF2-40B4-BE49-F238E27FC236}">
                  <a16:creationId xmlns:a16="http://schemas.microsoft.com/office/drawing/2014/main" id="{71FD8200-1CB4-4077-BCBA-3540EDC84801}"/>
                </a:ext>
              </a:extLst>
            </p:cNvPr>
            <p:cNvSpPr txBox="1"/>
            <p:nvPr/>
          </p:nvSpPr>
          <p:spPr>
            <a:xfrm>
              <a:off x="339666" y="2785042"/>
              <a:ext cx="1260000" cy="1225290"/>
            </a:xfrm>
            <a:prstGeom prst="rect">
              <a:avLst/>
            </a:prstGeom>
            <a:solidFill>
              <a:schemeClr val="bg1"/>
            </a:solidFill>
            <a:effectLst>
              <a:outerShdw blurRad="139700" dist="25400" dir="16200000" sx="102000" sy="102000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180000" rIns="91440" bIns="180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sz="1400" dirty="0">
                  <a:latin typeface="Gotham Book" panose="02000604040000020004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Grupo de trabalho e Propositura do PL </a:t>
              </a:r>
            </a:p>
          </p:txBody>
        </p:sp>
        <p:sp>
          <p:nvSpPr>
            <p:cNvPr id="90" name="Retângulo 89"/>
            <p:cNvSpPr/>
            <p:nvPr/>
          </p:nvSpPr>
          <p:spPr>
            <a:xfrm>
              <a:off x="351005" y="4032000"/>
              <a:ext cx="126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Triângulo isósceles 90"/>
            <p:cNvSpPr/>
            <p:nvPr/>
          </p:nvSpPr>
          <p:spPr>
            <a:xfrm rot="10800000">
              <a:off x="783472" y="4185521"/>
              <a:ext cx="393733" cy="296779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2" name="object 8">
            <a:extLst>
              <a:ext uri="{FF2B5EF4-FFF2-40B4-BE49-F238E27FC236}">
                <a16:creationId xmlns:a16="http://schemas.microsoft.com/office/drawing/2014/main" id="{7D1A841A-6968-46C7-8296-2C4BDEB4BB5B}"/>
              </a:ext>
            </a:extLst>
          </p:cNvPr>
          <p:cNvSpPr/>
          <p:nvPr/>
        </p:nvSpPr>
        <p:spPr>
          <a:xfrm>
            <a:off x="-71437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F988327E-D074-4BD7-B179-C9C2661C8253}"/>
              </a:ext>
            </a:extLst>
          </p:cNvPr>
          <p:cNvSpPr txBox="1"/>
          <p:nvPr/>
        </p:nvSpPr>
        <p:spPr>
          <a:xfrm>
            <a:off x="838010" y="500988"/>
            <a:ext cx="11163868" cy="12117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/>
              <a:t>Atenção! Os Municípios de São Paulo precisam agilizar seus processos de instituição do RPC para cumprirem o prazo da EC 103/19.  200 Municípios ainda não implementaram e 8 já instituíram o RPC. </a:t>
            </a:r>
            <a:endParaRPr lang="pt-BR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625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7" grpId="0"/>
      <p:bldP spid="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99092" y="6379464"/>
            <a:ext cx="2494787" cy="355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8190" y="540259"/>
            <a:ext cx="10799445" cy="0"/>
          </a:xfrm>
          <a:custGeom>
            <a:avLst/>
            <a:gdLst/>
            <a:ahLst/>
            <a:cxnLst/>
            <a:rect l="l" t="t" r="r" b="b"/>
            <a:pathLst>
              <a:path w="10799445">
                <a:moveTo>
                  <a:pt x="0" y="0"/>
                </a:moveTo>
                <a:lnTo>
                  <a:pt x="10799064" y="0"/>
                </a:lnTo>
              </a:path>
            </a:pathLst>
          </a:custGeom>
          <a:ln w="31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2083" y="467868"/>
            <a:ext cx="160019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848867"/>
            <a:ext cx="419099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24F90349-9896-4C0B-A857-15807599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859" y="139152"/>
            <a:ext cx="7572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Principais recomendações do Guia</a:t>
            </a:r>
          </a:p>
        </p:txBody>
      </p:sp>
      <p:graphicFrame>
        <p:nvGraphicFramePr>
          <p:cNvPr id="4" name="Diagrama 10">
            <a:extLst>
              <a:ext uri="{FF2B5EF4-FFF2-40B4-BE49-F238E27FC236}">
                <a16:creationId xmlns:a16="http://schemas.microsoft.com/office/drawing/2014/main" id="{ADD23D18-9DC2-45B4-8E25-228788D1D0F0}"/>
              </a:ext>
            </a:extLst>
          </p:cNvPr>
          <p:cNvGraphicFramePr/>
          <p:nvPr/>
        </p:nvGraphicFramePr>
        <p:xfrm>
          <a:off x="1071213" y="724929"/>
          <a:ext cx="4818547" cy="587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92" name="Retângulo 2291">
            <a:extLst>
              <a:ext uri="{FF2B5EF4-FFF2-40B4-BE49-F238E27FC236}">
                <a16:creationId xmlns:a16="http://schemas.microsoft.com/office/drawing/2014/main" id="{F66CCF11-4715-43B3-8FE8-F21F6030C327}"/>
              </a:ext>
            </a:extLst>
          </p:cNvPr>
          <p:cNvSpPr/>
          <p:nvPr/>
        </p:nvSpPr>
        <p:spPr>
          <a:xfrm>
            <a:off x="6699020" y="3664814"/>
            <a:ext cx="930927" cy="72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94" name="Retângulo 2293">
            <a:extLst>
              <a:ext uri="{FF2B5EF4-FFF2-40B4-BE49-F238E27FC236}">
                <a16:creationId xmlns:a16="http://schemas.microsoft.com/office/drawing/2014/main" id="{49EB7457-B932-4E91-B227-2A81E0DF2E34}"/>
              </a:ext>
            </a:extLst>
          </p:cNvPr>
          <p:cNvSpPr/>
          <p:nvPr/>
        </p:nvSpPr>
        <p:spPr>
          <a:xfrm rot="10800000">
            <a:off x="10715925" y="3663711"/>
            <a:ext cx="930927" cy="72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02" name="Agrupar 2301">
            <a:extLst>
              <a:ext uri="{FF2B5EF4-FFF2-40B4-BE49-F238E27FC236}">
                <a16:creationId xmlns:a16="http://schemas.microsoft.com/office/drawing/2014/main" id="{8F45470A-C9A8-44F8-A089-481B4A905860}"/>
              </a:ext>
            </a:extLst>
          </p:cNvPr>
          <p:cNvGrpSpPr/>
          <p:nvPr/>
        </p:nvGrpSpPr>
        <p:grpSpPr>
          <a:xfrm>
            <a:off x="11395956" y="3433081"/>
            <a:ext cx="321079" cy="570830"/>
            <a:chOff x="3065251" y="5168788"/>
            <a:chExt cx="570830" cy="570830"/>
          </a:xfrm>
        </p:grpSpPr>
        <p:sp>
          <p:nvSpPr>
            <p:cNvPr id="2300" name="Elipse 2299">
              <a:extLst>
                <a:ext uri="{FF2B5EF4-FFF2-40B4-BE49-F238E27FC236}">
                  <a16:creationId xmlns:a16="http://schemas.microsoft.com/office/drawing/2014/main" id="{64E37379-E848-4700-AA84-B3B003671761}"/>
                </a:ext>
              </a:extLst>
            </p:cNvPr>
            <p:cNvSpPr/>
            <p:nvPr/>
          </p:nvSpPr>
          <p:spPr>
            <a:xfrm>
              <a:off x="3065251" y="5168788"/>
              <a:ext cx="570830" cy="570830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01" name="Elipse 2300">
              <a:extLst>
                <a:ext uri="{FF2B5EF4-FFF2-40B4-BE49-F238E27FC236}">
                  <a16:creationId xmlns:a16="http://schemas.microsoft.com/office/drawing/2014/main" id="{8CE51CBE-AA38-427F-A266-1AA7ED5B9858}"/>
                </a:ext>
              </a:extLst>
            </p:cNvPr>
            <p:cNvSpPr/>
            <p:nvPr/>
          </p:nvSpPr>
          <p:spPr>
            <a:xfrm>
              <a:off x="3129887" y="5233424"/>
              <a:ext cx="441557" cy="441557"/>
            </a:xfrm>
            <a:prstGeom prst="ellipse">
              <a:avLst/>
            </a:prstGeom>
            <a:solidFill>
              <a:srgbClr val="C0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314" name="Agrupar 2313">
            <a:extLst>
              <a:ext uri="{FF2B5EF4-FFF2-40B4-BE49-F238E27FC236}">
                <a16:creationId xmlns:a16="http://schemas.microsoft.com/office/drawing/2014/main" id="{C50E23CC-9204-4261-B4D3-0E1382C7787E}"/>
              </a:ext>
            </a:extLst>
          </p:cNvPr>
          <p:cNvGrpSpPr/>
          <p:nvPr/>
        </p:nvGrpSpPr>
        <p:grpSpPr>
          <a:xfrm>
            <a:off x="7913040" y="3383211"/>
            <a:ext cx="321079" cy="570830"/>
            <a:chOff x="3065251" y="5168788"/>
            <a:chExt cx="570830" cy="570830"/>
          </a:xfrm>
        </p:grpSpPr>
        <p:sp>
          <p:nvSpPr>
            <p:cNvPr id="2312" name="Elipse 2311">
              <a:extLst>
                <a:ext uri="{FF2B5EF4-FFF2-40B4-BE49-F238E27FC236}">
                  <a16:creationId xmlns:a16="http://schemas.microsoft.com/office/drawing/2014/main" id="{61C0FA70-1ED1-4492-8447-4456BBEF5681}"/>
                </a:ext>
              </a:extLst>
            </p:cNvPr>
            <p:cNvSpPr/>
            <p:nvPr/>
          </p:nvSpPr>
          <p:spPr>
            <a:xfrm>
              <a:off x="3065251" y="5168788"/>
              <a:ext cx="570830" cy="570830"/>
            </a:xfrm>
            <a:prstGeom prst="ellipse">
              <a:avLst/>
            </a:prstGeom>
            <a:noFill/>
            <a:ln w="2222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13" name="Elipse 2312">
              <a:extLst>
                <a:ext uri="{FF2B5EF4-FFF2-40B4-BE49-F238E27FC236}">
                  <a16:creationId xmlns:a16="http://schemas.microsoft.com/office/drawing/2014/main" id="{D541AE3D-CE00-4757-B1FF-64EED3B6FE42}"/>
                </a:ext>
              </a:extLst>
            </p:cNvPr>
            <p:cNvSpPr/>
            <p:nvPr/>
          </p:nvSpPr>
          <p:spPr>
            <a:xfrm>
              <a:off x="3129887" y="5233424"/>
              <a:ext cx="441557" cy="44155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326" name="Agrupar 2325">
            <a:extLst>
              <a:ext uri="{FF2B5EF4-FFF2-40B4-BE49-F238E27FC236}">
                <a16:creationId xmlns:a16="http://schemas.microsoft.com/office/drawing/2014/main" id="{4C843EE5-1851-451D-B22A-60E7C25878E5}"/>
              </a:ext>
            </a:extLst>
          </p:cNvPr>
          <p:cNvGrpSpPr/>
          <p:nvPr/>
        </p:nvGrpSpPr>
        <p:grpSpPr>
          <a:xfrm>
            <a:off x="6550783" y="3433081"/>
            <a:ext cx="321079" cy="570830"/>
            <a:chOff x="3065251" y="5168788"/>
            <a:chExt cx="570830" cy="570830"/>
          </a:xfrm>
        </p:grpSpPr>
        <p:sp>
          <p:nvSpPr>
            <p:cNvPr id="2324" name="Elipse 2323">
              <a:extLst>
                <a:ext uri="{FF2B5EF4-FFF2-40B4-BE49-F238E27FC236}">
                  <a16:creationId xmlns:a16="http://schemas.microsoft.com/office/drawing/2014/main" id="{183A28C1-D579-4535-854E-631555DFB7A7}"/>
                </a:ext>
              </a:extLst>
            </p:cNvPr>
            <p:cNvSpPr/>
            <p:nvPr/>
          </p:nvSpPr>
          <p:spPr>
            <a:xfrm>
              <a:off x="3065251" y="5168788"/>
              <a:ext cx="570830" cy="570830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25" name="Elipse 2324">
              <a:extLst>
                <a:ext uri="{FF2B5EF4-FFF2-40B4-BE49-F238E27FC236}">
                  <a16:creationId xmlns:a16="http://schemas.microsoft.com/office/drawing/2014/main" id="{EE83BE27-FBA0-411C-9167-059B29C917EB}"/>
                </a:ext>
              </a:extLst>
            </p:cNvPr>
            <p:cNvSpPr/>
            <p:nvPr/>
          </p:nvSpPr>
          <p:spPr>
            <a:xfrm>
              <a:off x="3129887" y="5233424"/>
              <a:ext cx="441557" cy="441557"/>
            </a:xfrm>
            <a:prstGeom prst="ellipse">
              <a:avLst/>
            </a:prstGeom>
            <a:solidFill>
              <a:srgbClr val="C0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328" name="Retângulo 2327">
            <a:extLst>
              <a:ext uri="{FF2B5EF4-FFF2-40B4-BE49-F238E27FC236}">
                <a16:creationId xmlns:a16="http://schemas.microsoft.com/office/drawing/2014/main" id="{D9BE46CB-6CBD-4DE5-8A77-FA96FDD073AC}"/>
              </a:ext>
            </a:extLst>
          </p:cNvPr>
          <p:cNvSpPr/>
          <p:nvPr/>
        </p:nvSpPr>
        <p:spPr>
          <a:xfrm>
            <a:off x="10003492" y="3664814"/>
            <a:ext cx="930927" cy="7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30" name="Retângulo 2329">
            <a:extLst>
              <a:ext uri="{FF2B5EF4-FFF2-40B4-BE49-F238E27FC236}">
                <a16:creationId xmlns:a16="http://schemas.microsoft.com/office/drawing/2014/main" id="{C2AACAF0-303C-4CC2-940C-4112AF328CAB}"/>
              </a:ext>
            </a:extLst>
          </p:cNvPr>
          <p:cNvSpPr/>
          <p:nvPr/>
        </p:nvSpPr>
        <p:spPr>
          <a:xfrm>
            <a:off x="9081009" y="3664814"/>
            <a:ext cx="930927" cy="7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32" name="Retângulo 2331">
            <a:extLst>
              <a:ext uri="{FF2B5EF4-FFF2-40B4-BE49-F238E27FC236}">
                <a16:creationId xmlns:a16="http://schemas.microsoft.com/office/drawing/2014/main" id="{ECE87E79-8D01-43BC-B698-3AEB8709B2A5}"/>
              </a:ext>
            </a:extLst>
          </p:cNvPr>
          <p:cNvSpPr/>
          <p:nvPr/>
        </p:nvSpPr>
        <p:spPr>
          <a:xfrm>
            <a:off x="8155640" y="3664814"/>
            <a:ext cx="930927" cy="7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34" name="Retângulo 2333">
            <a:extLst>
              <a:ext uri="{FF2B5EF4-FFF2-40B4-BE49-F238E27FC236}">
                <a16:creationId xmlns:a16="http://schemas.microsoft.com/office/drawing/2014/main" id="{792BD44C-ACEA-4808-8662-AC6B4FB69561}"/>
              </a:ext>
            </a:extLst>
          </p:cNvPr>
          <p:cNvSpPr/>
          <p:nvPr/>
        </p:nvSpPr>
        <p:spPr>
          <a:xfrm>
            <a:off x="7556236" y="3664814"/>
            <a:ext cx="930927" cy="7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36" name="CaixaDeTexto 2335">
            <a:extLst>
              <a:ext uri="{FF2B5EF4-FFF2-40B4-BE49-F238E27FC236}">
                <a16:creationId xmlns:a16="http://schemas.microsoft.com/office/drawing/2014/main" id="{D56BA64D-4747-4626-B15D-048737B3E681}"/>
              </a:ext>
            </a:extLst>
          </p:cNvPr>
          <p:cNvSpPr txBox="1"/>
          <p:nvPr/>
        </p:nvSpPr>
        <p:spPr>
          <a:xfrm>
            <a:off x="10756579" y="4106081"/>
            <a:ext cx="144041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 dirty="0">
                <a:solidFill>
                  <a:srgbClr val="C00000"/>
                </a:solidFill>
                <a:latin typeface="Gotham Book"/>
                <a:ea typeface="Open Sans"/>
                <a:cs typeface="Open Sans"/>
              </a:rPr>
              <a:t>Início de Vigência do RPC</a:t>
            </a:r>
            <a:endParaRPr lang="pt-BR" sz="1600" b="1" dirty="0">
              <a:solidFill>
                <a:srgbClr val="C00000"/>
              </a:solidFill>
              <a:latin typeface="Gotham Book" panose="0200060404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48" name="CaixaDeTexto 2347">
            <a:extLst>
              <a:ext uri="{FF2B5EF4-FFF2-40B4-BE49-F238E27FC236}">
                <a16:creationId xmlns:a16="http://schemas.microsoft.com/office/drawing/2014/main" id="{A2E68410-0823-4FC8-B80A-44030776B411}"/>
              </a:ext>
            </a:extLst>
          </p:cNvPr>
          <p:cNvSpPr txBox="1"/>
          <p:nvPr/>
        </p:nvSpPr>
        <p:spPr>
          <a:xfrm>
            <a:off x="5985130" y="4101078"/>
            <a:ext cx="157290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 dirty="0">
                <a:solidFill>
                  <a:srgbClr val="C00000"/>
                </a:solidFill>
                <a:latin typeface="Gotham Book"/>
                <a:ea typeface="Open Sans"/>
                <a:cs typeface="Open Sans"/>
              </a:rPr>
              <a:t>Lei Aprovada</a:t>
            </a:r>
            <a:endParaRPr lang="pt-BR" sz="1600" b="1" dirty="0">
              <a:solidFill>
                <a:srgbClr val="C00000"/>
              </a:solidFill>
              <a:latin typeface="Gotham Book" panose="0200060404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55" name="Agrupar 2354">
            <a:extLst>
              <a:ext uri="{FF2B5EF4-FFF2-40B4-BE49-F238E27FC236}">
                <a16:creationId xmlns:a16="http://schemas.microsoft.com/office/drawing/2014/main" id="{05E2CED9-BA8E-4D05-B480-16C55C08A837}"/>
              </a:ext>
            </a:extLst>
          </p:cNvPr>
          <p:cNvGrpSpPr/>
          <p:nvPr/>
        </p:nvGrpSpPr>
        <p:grpSpPr>
          <a:xfrm>
            <a:off x="10890815" y="1402813"/>
            <a:ext cx="1169682" cy="1839447"/>
            <a:chOff x="-26475" y="2642853"/>
            <a:chExt cx="2079518" cy="1839447"/>
          </a:xfrm>
        </p:grpSpPr>
        <p:sp>
          <p:nvSpPr>
            <p:cNvPr id="2352" name="CaixaDeTexto 2351">
              <a:extLst>
                <a:ext uri="{FF2B5EF4-FFF2-40B4-BE49-F238E27FC236}">
                  <a16:creationId xmlns:a16="http://schemas.microsoft.com/office/drawing/2014/main" id="{C804AE50-DA72-41E2-8622-E413FFE05E3F}"/>
                </a:ext>
              </a:extLst>
            </p:cNvPr>
            <p:cNvSpPr txBox="1"/>
            <p:nvPr/>
          </p:nvSpPr>
          <p:spPr>
            <a:xfrm>
              <a:off x="-26475" y="2642853"/>
              <a:ext cx="2079518" cy="1440734"/>
            </a:xfrm>
            <a:prstGeom prst="rect">
              <a:avLst/>
            </a:prstGeom>
            <a:solidFill>
              <a:schemeClr val="bg1"/>
            </a:solidFill>
            <a:effectLst>
              <a:outerShdw blurRad="139700" dist="25400" dir="16200000" sx="102000" sy="102000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180000" rIns="91440" bIns="180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sz="1400" dirty="0">
                  <a:latin typeface="Gotham Book"/>
                  <a:ea typeface="Open Sans"/>
                  <a:cs typeface="Open Sans"/>
                </a:rPr>
                <a:t>Publicação de autorização do Convênio de Adesão</a:t>
              </a:r>
              <a:endParaRPr lang="pt-BR" sz="1400" dirty="0"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53" name="Retângulo 2352">
              <a:extLst>
                <a:ext uri="{FF2B5EF4-FFF2-40B4-BE49-F238E27FC236}">
                  <a16:creationId xmlns:a16="http://schemas.microsoft.com/office/drawing/2014/main" id="{75E60711-BD40-4874-9A07-9A9E4B1FC7E2}"/>
                </a:ext>
              </a:extLst>
            </p:cNvPr>
            <p:cNvSpPr/>
            <p:nvPr/>
          </p:nvSpPr>
          <p:spPr>
            <a:xfrm>
              <a:off x="241163" y="4021703"/>
              <a:ext cx="1512000" cy="18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54" name="Triângulo isósceles 2353">
              <a:extLst>
                <a:ext uri="{FF2B5EF4-FFF2-40B4-BE49-F238E27FC236}">
                  <a16:creationId xmlns:a16="http://schemas.microsoft.com/office/drawing/2014/main" id="{A04F0823-A869-437E-AB74-E56740606403}"/>
                </a:ext>
              </a:extLst>
            </p:cNvPr>
            <p:cNvSpPr/>
            <p:nvPr/>
          </p:nvSpPr>
          <p:spPr>
            <a:xfrm rot="10800000">
              <a:off x="910138" y="4185521"/>
              <a:ext cx="393733" cy="29677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370" name="Agrupar 2369">
            <a:extLst>
              <a:ext uri="{FF2B5EF4-FFF2-40B4-BE49-F238E27FC236}">
                <a16:creationId xmlns:a16="http://schemas.microsoft.com/office/drawing/2014/main" id="{1BC373C3-FAF6-41FA-A328-41999FB14A1F}"/>
              </a:ext>
            </a:extLst>
          </p:cNvPr>
          <p:cNvGrpSpPr/>
          <p:nvPr/>
        </p:nvGrpSpPr>
        <p:grpSpPr>
          <a:xfrm>
            <a:off x="9208081" y="1629199"/>
            <a:ext cx="1161802" cy="1678614"/>
            <a:chOff x="174904" y="2978739"/>
            <a:chExt cx="1809209" cy="1655933"/>
          </a:xfrm>
        </p:grpSpPr>
        <p:sp>
          <p:nvSpPr>
            <p:cNvPr id="2367" name="CaixaDeTexto 2366">
              <a:extLst>
                <a:ext uri="{FF2B5EF4-FFF2-40B4-BE49-F238E27FC236}">
                  <a16:creationId xmlns:a16="http://schemas.microsoft.com/office/drawing/2014/main" id="{258EA02E-1DA5-4A72-B96D-A166BDC4F887}"/>
                </a:ext>
              </a:extLst>
            </p:cNvPr>
            <p:cNvSpPr txBox="1"/>
            <p:nvPr/>
          </p:nvSpPr>
          <p:spPr>
            <a:xfrm>
              <a:off x="174904" y="2978739"/>
              <a:ext cx="1809209" cy="1225290"/>
            </a:xfrm>
            <a:prstGeom prst="rect">
              <a:avLst/>
            </a:prstGeom>
            <a:solidFill>
              <a:schemeClr val="bg1"/>
            </a:solidFill>
            <a:effectLst>
              <a:outerShdw blurRad="139700" dist="25400" dir="16200000" sx="102000" sy="102000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180000" rIns="91440" bIns="180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sz="1400" dirty="0">
                  <a:latin typeface="Gotham Book"/>
                  <a:ea typeface="Open Sans"/>
                  <a:cs typeface="Open Sans"/>
                </a:rPr>
                <a:t>Celebração do Convênio de Adesão </a:t>
              </a:r>
              <a:endParaRPr lang="pt-BR" sz="1400" dirty="0"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68" name="Retângulo 2367">
              <a:extLst>
                <a:ext uri="{FF2B5EF4-FFF2-40B4-BE49-F238E27FC236}">
                  <a16:creationId xmlns:a16="http://schemas.microsoft.com/office/drawing/2014/main" id="{45436FDE-DB40-4D4F-88C1-E5B81183F98F}"/>
                </a:ext>
              </a:extLst>
            </p:cNvPr>
            <p:cNvSpPr/>
            <p:nvPr/>
          </p:nvSpPr>
          <p:spPr>
            <a:xfrm>
              <a:off x="442539" y="4186459"/>
              <a:ext cx="126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69" name="Triângulo isósceles 2368">
              <a:extLst>
                <a:ext uri="{FF2B5EF4-FFF2-40B4-BE49-F238E27FC236}">
                  <a16:creationId xmlns:a16="http://schemas.microsoft.com/office/drawing/2014/main" id="{3DC6FD2E-80F2-46E7-9A51-646454535274}"/>
                </a:ext>
              </a:extLst>
            </p:cNvPr>
            <p:cNvSpPr/>
            <p:nvPr/>
          </p:nvSpPr>
          <p:spPr>
            <a:xfrm rot="10800000">
              <a:off x="831578" y="4337893"/>
              <a:ext cx="393734" cy="296779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94" name="CaixaDeTexto 2693">
            <a:extLst>
              <a:ext uri="{FF2B5EF4-FFF2-40B4-BE49-F238E27FC236}">
                <a16:creationId xmlns:a16="http://schemas.microsoft.com/office/drawing/2014/main" id="{A97F07F5-7BAD-42E8-88EA-B9CD4D2DC0BF}"/>
              </a:ext>
            </a:extLst>
          </p:cNvPr>
          <p:cNvSpPr txBox="1"/>
          <p:nvPr/>
        </p:nvSpPr>
        <p:spPr>
          <a:xfrm>
            <a:off x="8081319" y="4569939"/>
            <a:ext cx="274319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dirty="0"/>
              <a:t>Aplicação do teto aos servidores</a:t>
            </a:r>
          </a:p>
          <a:p>
            <a:pPr marL="285750" indent="-285750">
              <a:buFont typeface="Arial"/>
              <a:buChar char="•"/>
            </a:pPr>
            <a:r>
              <a:rPr lang="pt-BR" dirty="0">
                <a:cs typeface="Calibri"/>
              </a:rPr>
              <a:t>Nomeação de novos servidores</a:t>
            </a:r>
          </a:p>
          <a:p>
            <a:pPr marL="285750" indent="-285750">
              <a:buFont typeface="Arial"/>
              <a:buChar char="•"/>
            </a:pPr>
            <a:r>
              <a:rPr lang="pt-BR" dirty="0">
                <a:cs typeface="Calibri"/>
              </a:rPr>
              <a:t>Migração</a:t>
            </a:r>
          </a:p>
          <a:p>
            <a:pPr marL="285750" indent="-285750">
              <a:buFont typeface="Arial"/>
              <a:buChar char="•"/>
            </a:pPr>
            <a:r>
              <a:rPr lang="pt-BR" dirty="0">
                <a:cs typeface="Calibri"/>
              </a:rPr>
              <a:t>Adesão automática</a:t>
            </a:r>
          </a:p>
        </p:txBody>
      </p:sp>
      <p:sp>
        <p:nvSpPr>
          <p:cNvPr id="2695" name="Seta: Dobrada para Cima 2694">
            <a:extLst>
              <a:ext uri="{FF2B5EF4-FFF2-40B4-BE49-F238E27FC236}">
                <a16:creationId xmlns:a16="http://schemas.microsoft.com/office/drawing/2014/main" id="{A68DA494-0645-45E1-A772-CCDB1739E7CD}"/>
              </a:ext>
            </a:extLst>
          </p:cNvPr>
          <p:cNvSpPr/>
          <p:nvPr/>
        </p:nvSpPr>
        <p:spPr>
          <a:xfrm rot="5400000" flipV="1">
            <a:off x="10715192" y="5039034"/>
            <a:ext cx="906160" cy="78259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780" name="Agrupar 2779">
            <a:extLst>
              <a:ext uri="{FF2B5EF4-FFF2-40B4-BE49-F238E27FC236}">
                <a16:creationId xmlns:a16="http://schemas.microsoft.com/office/drawing/2014/main" id="{CF80BA7A-9F97-4607-B8DB-5783E42E531C}"/>
              </a:ext>
            </a:extLst>
          </p:cNvPr>
          <p:cNvGrpSpPr/>
          <p:nvPr/>
        </p:nvGrpSpPr>
        <p:grpSpPr>
          <a:xfrm>
            <a:off x="7622296" y="1957912"/>
            <a:ext cx="1017640" cy="1288118"/>
            <a:chOff x="174904" y="3194182"/>
            <a:chExt cx="1809209" cy="1288118"/>
          </a:xfrm>
        </p:grpSpPr>
        <p:sp>
          <p:nvSpPr>
            <p:cNvPr id="2781" name="CaixaDeTexto 2780">
              <a:extLst>
                <a:ext uri="{FF2B5EF4-FFF2-40B4-BE49-F238E27FC236}">
                  <a16:creationId xmlns:a16="http://schemas.microsoft.com/office/drawing/2014/main" id="{3A6E1579-D131-44C9-82F2-66AC35ED779B}"/>
                </a:ext>
              </a:extLst>
            </p:cNvPr>
            <p:cNvSpPr txBox="1"/>
            <p:nvPr/>
          </p:nvSpPr>
          <p:spPr>
            <a:xfrm>
              <a:off x="174904" y="3194182"/>
              <a:ext cx="1809209" cy="794403"/>
            </a:xfrm>
            <a:prstGeom prst="rect">
              <a:avLst/>
            </a:prstGeom>
            <a:solidFill>
              <a:schemeClr val="bg1"/>
            </a:solidFill>
            <a:effectLst>
              <a:outerShdw blurRad="139700" dist="25400" dir="16200000" sx="102000" sy="102000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180000" rIns="91440" bIns="180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sz="1400">
                  <a:latin typeface="Gotham Book" panose="02000604040000020004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Processo Seletivo </a:t>
              </a:r>
            </a:p>
          </p:txBody>
        </p:sp>
        <p:sp>
          <p:nvSpPr>
            <p:cNvPr id="2782" name="Retângulo 2781">
              <a:extLst>
                <a:ext uri="{FF2B5EF4-FFF2-40B4-BE49-F238E27FC236}">
                  <a16:creationId xmlns:a16="http://schemas.microsoft.com/office/drawing/2014/main" id="{C707FCC1-053D-49C5-8EB5-57BB9CBD1B05}"/>
                </a:ext>
              </a:extLst>
            </p:cNvPr>
            <p:cNvSpPr/>
            <p:nvPr/>
          </p:nvSpPr>
          <p:spPr>
            <a:xfrm>
              <a:off x="351005" y="4032000"/>
              <a:ext cx="1260000" cy="180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83" name="Triângulo isósceles 2782">
              <a:extLst>
                <a:ext uri="{FF2B5EF4-FFF2-40B4-BE49-F238E27FC236}">
                  <a16:creationId xmlns:a16="http://schemas.microsoft.com/office/drawing/2014/main" id="{C17FF1EB-1F8B-406D-9608-CD8D2E064792}"/>
                </a:ext>
              </a:extLst>
            </p:cNvPr>
            <p:cNvSpPr/>
            <p:nvPr/>
          </p:nvSpPr>
          <p:spPr>
            <a:xfrm rot="10800000">
              <a:off x="783472" y="4185521"/>
              <a:ext cx="393733" cy="296779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84" name="Agrupar 2783">
            <a:extLst>
              <a:ext uri="{FF2B5EF4-FFF2-40B4-BE49-F238E27FC236}">
                <a16:creationId xmlns:a16="http://schemas.microsoft.com/office/drawing/2014/main" id="{4C5A4F89-DFC3-4CE0-BDF4-86058565E08E}"/>
              </a:ext>
            </a:extLst>
          </p:cNvPr>
          <p:cNvGrpSpPr/>
          <p:nvPr/>
        </p:nvGrpSpPr>
        <p:grpSpPr>
          <a:xfrm>
            <a:off x="9622391" y="3455292"/>
            <a:ext cx="321079" cy="570830"/>
            <a:chOff x="3065251" y="5168788"/>
            <a:chExt cx="570830" cy="570830"/>
          </a:xfrm>
        </p:grpSpPr>
        <p:sp>
          <p:nvSpPr>
            <p:cNvPr id="2785" name="Elipse 2784">
              <a:extLst>
                <a:ext uri="{FF2B5EF4-FFF2-40B4-BE49-F238E27FC236}">
                  <a16:creationId xmlns:a16="http://schemas.microsoft.com/office/drawing/2014/main" id="{CF60B678-A8B9-474B-9BC5-7F4D06804CFC}"/>
                </a:ext>
              </a:extLst>
            </p:cNvPr>
            <p:cNvSpPr/>
            <p:nvPr/>
          </p:nvSpPr>
          <p:spPr>
            <a:xfrm>
              <a:off x="3065251" y="5168788"/>
              <a:ext cx="570830" cy="570830"/>
            </a:xfrm>
            <a:prstGeom prst="ellipse">
              <a:avLst/>
            </a:prstGeom>
            <a:noFill/>
            <a:ln w="2222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86" name="Elipse 2785">
              <a:extLst>
                <a:ext uri="{FF2B5EF4-FFF2-40B4-BE49-F238E27FC236}">
                  <a16:creationId xmlns:a16="http://schemas.microsoft.com/office/drawing/2014/main" id="{F2DB3AF0-3F0A-439A-B6A8-B02D00986979}"/>
                </a:ext>
              </a:extLst>
            </p:cNvPr>
            <p:cNvSpPr/>
            <p:nvPr/>
          </p:nvSpPr>
          <p:spPr>
            <a:xfrm>
              <a:off x="3129887" y="5233424"/>
              <a:ext cx="441557" cy="44155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537655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/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5255" y="540259"/>
            <a:ext cx="10652125" cy="0"/>
          </a:xfrm>
          <a:custGeom>
            <a:avLst/>
            <a:gdLst/>
            <a:ahLst/>
            <a:cxnLst/>
            <a:rect l="l" t="t" r="r" b="b"/>
            <a:pathLst>
              <a:path w="10652125">
                <a:moveTo>
                  <a:pt x="0" y="0"/>
                </a:moveTo>
                <a:lnTo>
                  <a:pt x="10651998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99092" y="6379464"/>
            <a:ext cx="2494787" cy="355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0" y="627888"/>
            <a:ext cx="6278879" cy="4868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2083" y="467868"/>
            <a:ext cx="160019" cy="160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848867"/>
            <a:ext cx="419099" cy="448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83711" y="918834"/>
            <a:ext cx="3921760" cy="39773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382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O </a:t>
            </a:r>
            <a:r>
              <a:rPr sz="1600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Guia</a:t>
            </a:r>
            <a:r>
              <a:rPr sz="160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10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apresenta</a:t>
            </a:r>
            <a:r>
              <a:rPr sz="1600" spc="-1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um </a:t>
            </a:r>
            <a:r>
              <a:rPr sz="1600" spc="-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modelo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z="1600" spc="-10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Projeto</a:t>
            </a:r>
            <a:r>
              <a:rPr sz="1600" spc="-1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 </a:t>
            </a:r>
            <a:r>
              <a:rPr sz="160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Lei, o qual o </a:t>
            </a:r>
            <a:r>
              <a:rPr sz="1600" spc="-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Ente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pode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utilizá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-lo </a:t>
            </a:r>
            <a:r>
              <a:rPr sz="1600" spc="-1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para  </a:t>
            </a:r>
            <a:r>
              <a:rPr sz="1600" spc="-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agilizar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10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seu</a:t>
            </a:r>
            <a:r>
              <a:rPr sz="1600" spc="-1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1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processo</a:t>
            </a:r>
            <a:r>
              <a:rPr sz="1600" spc="-1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z="1600" spc="-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instituição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do  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Regime.</a:t>
            </a:r>
            <a:endParaRPr sz="1600" dirty="0">
              <a:latin typeface="Gotham Book" panose="02000604040000020004" pitchFamily="50" charset="0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600" dirty="0">
              <a:latin typeface="Gotham Book" panose="02000604040000020004" pitchFamily="50" charset="0"/>
              <a:cs typeface="Open Sans"/>
            </a:endParaRPr>
          </a:p>
          <a:p>
            <a:pPr marL="12700" marR="20320">
              <a:lnSpc>
                <a:spcPct val="100000"/>
              </a:lnSpc>
            </a:pPr>
            <a:r>
              <a:rPr sz="1600" spc="-2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Também</a:t>
            </a:r>
            <a:r>
              <a:rPr sz="1600" spc="-2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10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apresenta</a:t>
            </a:r>
            <a:r>
              <a:rPr sz="1600" spc="-1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10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recomendações</a:t>
            </a:r>
            <a:r>
              <a:rPr sz="1600" spc="-1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no  </a:t>
            </a:r>
            <a:r>
              <a:rPr sz="1600" spc="-1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processo</a:t>
            </a:r>
            <a:r>
              <a:rPr sz="1600" spc="-1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z="1600" spc="-10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elaboração</a:t>
            </a:r>
            <a:r>
              <a:rPr sz="1600" spc="-1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z="1600" spc="-10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Projeto</a:t>
            </a:r>
            <a:r>
              <a:rPr sz="1600" spc="-1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Lei  por</a:t>
            </a:r>
            <a:r>
              <a:rPr sz="1600" spc="-2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temas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.</a:t>
            </a:r>
            <a:endParaRPr sz="1600" dirty="0">
              <a:latin typeface="Gotham Book" panose="02000604040000020004" pitchFamily="50" charset="0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600" dirty="0">
              <a:latin typeface="Gotham Book" panose="02000604040000020004" pitchFamily="50" charset="0"/>
              <a:cs typeface="Open Sans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O PL </a:t>
            </a:r>
            <a:r>
              <a:rPr sz="1600" spc="-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contempla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terminologia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dos  </a:t>
            </a:r>
            <a:r>
              <a:rPr sz="1600" spc="-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segmentos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da </a:t>
            </a:r>
            <a:r>
              <a:rPr sz="1600" spc="-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aberta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e </a:t>
            </a:r>
            <a:r>
              <a:rPr sz="1600" spc="-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fechada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. </a:t>
            </a:r>
            <a:r>
              <a:rPr sz="1600" spc="-1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Dessa  forma, 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o </a:t>
            </a:r>
            <a:r>
              <a:rPr sz="1600" spc="-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Ente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não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1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precisará</a:t>
            </a:r>
            <a:r>
              <a:rPr sz="1600" spc="-1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1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aprovar</a:t>
            </a:r>
            <a:r>
              <a:rPr sz="1600" spc="-1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nova  </a:t>
            </a:r>
            <a:r>
              <a:rPr sz="160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lei </a:t>
            </a:r>
            <a:r>
              <a:rPr sz="1600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quando</a:t>
            </a:r>
            <a:r>
              <a:rPr sz="160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da </a:t>
            </a:r>
            <a:r>
              <a:rPr sz="1600" spc="-1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aprovação</a:t>
            </a:r>
            <a:r>
              <a:rPr sz="1600" spc="-1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da 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Lei  </a:t>
            </a:r>
            <a:r>
              <a:rPr sz="1600" spc="-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Complementar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que </a:t>
            </a:r>
            <a:r>
              <a:rPr sz="1600" spc="-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estabelecerá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as  </a:t>
            </a:r>
            <a:r>
              <a:rPr sz="1600" spc="-20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regras</a:t>
            </a:r>
            <a:r>
              <a:rPr sz="1600" spc="-2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para </a:t>
            </a:r>
            <a:r>
              <a:rPr sz="1600" spc="-1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EAPC </a:t>
            </a:r>
            <a:r>
              <a:rPr sz="1600" spc="-10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administrarem</a:t>
            </a:r>
            <a:r>
              <a:rPr sz="1600" spc="-1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os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 </a:t>
            </a:r>
            <a:r>
              <a:rPr sz="1600" spc="-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planos</a:t>
            </a:r>
            <a:r>
              <a:rPr sz="1600" spc="-5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dos </a:t>
            </a:r>
            <a:r>
              <a:rPr sz="1600" spc="-5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Entes</a:t>
            </a:r>
            <a:r>
              <a:rPr sz="1600" spc="-3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10" dirty="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Federativos</a:t>
            </a:r>
            <a:r>
              <a:rPr sz="1600" spc="-10" dirty="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.</a:t>
            </a:r>
            <a:endParaRPr sz="1600" dirty="0">
              <a:latin typeface="Gotham Book" panose="02000604040000020004" pitchFamily="50" charset="0"/>
              <a:cs typeface="Open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1000" y="2057400"/>
            <a:ext cx="419099" cy="448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" y="3048000"/>
            <a:ext cx="419099" cy="448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B76E218-ACD2-4633-B59B-A979D4196D89}"/>
              </a:ext>
            </a:extLst>
          </p:cNvPr>
          <p:cNvSpPr/>
          <p:nvPr/>
        </p:nvSpPr>
        <p:spPr>
          <a:xfrm>
            <a:off x="990600" y="5689922"/>
            <a:ext cx="10566780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1600">
                <a:solidFill>
                  <a:srgbClr val="595959"/>
                </a:solidFill>
                <a:latin typeface="Gotham Book"/>
                <a:hlinkClick r:id="rId6"/>
              </a:rPr>
              <a:t>Modelo de Projeto de Lei para a Instituição do RPC (atualizado em 20/08/20)</a:t>
            </a:r>
            <a:endParaRPr lang="pt-BR" sz="1600">
              <a:solidFill>
                <a:srgbClr val="595959"/>
              </a:solidFill>
              <a:latin typeface="Gotham Book"/>
            </a:endParaRPr>
          </a:p>
        </p:txBody>
      </p:sp>
      <p:sp>
        <p:nvSpPr>
          <p:cNvPr id="13" name="CaixaDeTexto 3">
            <a:extLst>
              <a:ext uri="{FF2B5EF4-FFF2-40B4-BE49-F238E27FC236}">
                <a16:creationId xmlns:a16="http://schemas.microsoft.com/office/drawing/2014/main" id="{24F90349-9896-4C0B-A857-15807599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859" y="139152"/>
            <a:ext cx="7572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Modelo de projeto de Lei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/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5255" y="540259"/>
            <a:ext cx="10652125" cy="0"/>
          </a:xfrm>
          <a:custGeom>
            <a:avLst/>
            <a:gdLst/>
            <a:ahLst/>
            <a:cxnLst/>
            <a:rect l="l" t="t" r="r" b="b"/>
            <a:pathLst>
              <a:path w="10652125">
                <a:moveTo>
                  <a:pt x="0" y="0"/>
                </a:moveTo>
                <a:lnTo>
                  <a:pt x="10651998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99092" y="6379464"/>
            <a:ext cx="2494787" cy="355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3508" y="935228"/>
            <a:ext cx="4045585" cy="25000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4460">
              <a:lnSpc>
                <a:spcPct val="100000"/>
              </a:lnSpc>
              <a:spcBef>
                <a:spcPts val="95"/>
              </a:spcBef>
            </a:pP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O </a:t>
            </a:r>
            <a:r>
              <a:rPr sz="160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Guia </a:t>
            </a:r>
            <a:r>
              <a:rPr sz="1600" spc="-1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apresenta</a:t>
            </a:r>
            <a:r>
              <a:rPr sz="16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listagem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Entidades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 </a:t>
            </a:r>
            <a:r>
              <a:rPr sz="1600" spc="-1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Multipatrocinadas</a:t>
            </a:r>
            <a:r>
              <a:rPr sz="16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1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para 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que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os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Entes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 </a:t>
            </a:r>
            <a:r>
              <a:rPr sz="1600" spc="-1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possam</a:t>
            </a:r>
            <a:r>
              <a:rPr sz="16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1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entrar</a:t>
            </a:r>
            <a:r>
              <a:rPr sz="16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em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contato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e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conhecê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-las.</a:t>
            </a:r>
            <a:endParaRPr sz="1600">
              <a:latin typeface="Gotham Book" panose="02000604040000020004" pitchFamily="50" charset="0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600">
              <a:latin typeface="Gotham Book" panose="02000604040000020004" pitchFamily="50" charset="0"/>
              <a:cs typeface="Open Sans"/>
            </a:endParaRPr>
          </a:p>
          <a:p>
            <a:pPr marL="12700" marR="5080">
              <a:lnSpc>
                <a:spcPct val="100000"/>
              </a:lnSpc>
            </a:pPr>
            <a:r>
              <a:rPr sz="1600" spc="-1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Foram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listadas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as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Entidades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que  </a:t>
            </a:r>
            <a:r>
              <a:rPr sz="1600" spc="-1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apresentaram</a:t>
            </a:r>
            <a:r>
              <a:rPr sz="16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interesse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em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1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administrar</a:t>
            </a:r>
            <a:r>
              <a:rPr sz="16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os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planos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dos</a:t>
            </a:r>
            <a:r>
              <a:rPr sz="1600" spc="-3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Entes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.</a:t>
            </a:r>
            <a:endParaRPr sz="1600">
              <a:latin typeface="Gotham Book" panose="02000604040000020004" pitchFamily="50" charset="0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600">
              <a:latin typeface="Gotham Book" panose="02000604040000020004" pitchFamily="50" charset="0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600" spc="-1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Há</a:t>
            </a:r>
            <a:r>
              <a:rPr sz="16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mais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lang="pt-BR"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40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Entidades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na</a:t>
            </a:r>
            <a:r>
              <a:rPr sz="1600" spc="-5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lista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.</a:t>
            </a:r>
            <a:endParaRPr sz="1600">
              <a:latin typeface="Gotham Book" panose="02000604040000020004" pitchFamily="50" charset="0"/>
              <a:cs typeface="Ope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93518" y="849247"/>
            <a:ext cx="6898480" cy="4788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2083" y="467868"/>
            <a:ext cx="160019" cy="160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848867"/>
            <a:ext cx="419099" cy="448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493" y="1806487"/>
            <a:ext cx="419099" cy="4465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" y="2558955"/>
            <a:ext cx="419099" cy="448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CaixaDeTexto 3">
            <a:extLst>
              <a:ext uri="{FF2B5EF4-FFF2-40B4-BE49-F238E27FC236}">
                <a16:creationId xmlns:a16="http://schemas.microsoft.com/office/drawing/2014/main" id="{24F90349-9896-4C0B-A857-15807599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859" y="139152"/>
            <a:ext cx="7572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Lista de Entidades </a:t>
            </a:r>
            <a:r>
              <a:rPr lang="pt-BR" alt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Multipatrocinadas</a:t>
            </a:r>
            <a:endParaRPr lang="pt-BR" altLang="pt-BR" sz="2000" dirty="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947789" y="5785823"/>
            <a:ext cx="1057387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4460" algn="ctr">
              <a:lnSpc>
                <a:spcPct val="100000"/>
              </a:lnSpc>
              <a:spcBef>
                <a:spcPts val="95"/>
              </a:spcBef>
            </a:pPr>
            <a:r>
              <a:rPr lang="pt-BR"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  <a:hlinkClick r:id="rId6"/>
              </a:rPr>
              <a:t>Lista das Entidades Fechadas de Previdência Complementar – </a:t>
            </a:r>
            <a:r>
              <a:rPr lang="pt-BR"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  <a:hlinkClick r:id="rId6"/>
              </a:rPr>
              <a:t>Multipatrocinadas</a:t>
            </a:r>
            <a:endParaRPr sz="1600">
              <a:latin typeface="Gotham Book" panose="02000604040000020004" pitchFamily="50" charset="0"/>
              <a:cs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3"/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5255" y="540259"/>
            <a:ext cx="10652125" cy="0"/>
          </a:xfrm>
          <a:custGeom>
            <a:avLst/>
            <a:gdLst/>
            <a:ahLst/>
            <a:cxnLst/>
            <a:rect l="l" t="t" r="r" b="b"/>
            <a:pathLst>
              <a:path w="10652125">
                <a:moveTo>
                  <a:pt x="0" y="0"/>
                </a:moveTo>
                <a:lnTo>
                  <a:pt x="10651998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99092" y="6379464"/>
            <a:ext cx="2494787" cy="355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2083" y="467868"/>
            <a:ext cx="160019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848867"/>
            <a:ext cx="419099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1684" y="2557027"/>
            <a:ext cx="419099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CaixaDeTexto 3">
            <a:extLst>
              <a:ext uri="{FF2B5EF4-FFF2-40B4-BE49-F238E27FC236}">
                <a16:creationId xmlns:a16="http://schemas.microsoft.com/office/drawing/2014/main" id="{24F90349-9896-4C0B-A857-15807599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664" y="139152"/>
            <a:ext cx="105789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r" rtl="1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t-BR" b="1" dirty="0"/>
              <a:t>ATENÇÃO</a:t>
            </a:r>
            <a:r>
              <a:rPr lang="pt-BR" dirty="0"/>
              <a:t>! Questionário de Acompanhamento de Implantação do RPC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C8A8326-A5FB-485E-89E6-C8FBBC7DAD84}"/>
              </a:ext>
            </a:extLst>
          </p:cNvPr>
          <p:cNvSpPr/>
          <p:nvPr/>
        </p:nvSpPr>
        <p:spPr>
          <a:xfrm>
            <a:off x="1257756" y="985052"/>
            <a:ext cx="1057897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dirty="0">
                <a:solidFill>
                  <a:srgbClr val="555555"/>
                </a:solidFill>
                <a:latin typeface="rawline"/>
              </a:rPr>
              <a:t>Com o objetivo de acompanhar e orientar os Regimes Próprios de Previdência Social quanto às adequações dos Entes Federativos à Emenda Constitucional nº 103, de 12 de novembro de 2019, a Secretaria de Previdência elaborou um </a:t>
            </a:r>
            <a:r>
              <a:rPr lang="pt-BR" b="1" dirty="0">
                <a:solidFill>
                  <a:srgbClr val="555555"/>
                </a:solidFill>
                <a:latin typeface="rawline"/>
              </a:rPr>
              <a:t>QUESTIONÁRIO </a:t>
            </a:r>
            <a:r>
              <a:rPr lang="pt-BR" dirty="0">
                <a:solidFill>
                  <a:srgbClr val="555555"/>
                </a:solidFill>
                <a:latin typeface="rawline"/>
              </a:rPr>
              <a:t>que visa conhecer o andamento dessas adequações pelos entes federativos. </a:t>
            </a:r>
          </a:p>
          <a:p>
            <a:pPr algn="just" fontAlgn="base"/>
            <a:endParaRPr lang="pt-BR" dirty="0">
              <a:solidFill>
                <a:srgbClr val="555555"/>
              </a:solidFill>
              <a:latin typeface="rawline"/>
            </a:endParaRPr>
          </a:p>
          <a:p>
            <a:pPr algn="just" fontAlgn="base"/>
            <a:r>
              <a:rPr lang="pt-BR" dirty="0">
                <a:solidFill>
                  <a:srgbClr val="555555"/>
                </a:solidFill>
                <a:latin typeface="rawline"/>
              </a:rPr>
              <a:t>O ideal é que seu preenchimento seja mensal pelos RPPS, de modo a permitir que tal acompanhamento seja tempestivo por parte da SPREV.</a:t>
            </a:r>
          </a:p>
          <a:p>
            <a:pPr algn="just" fontAlgn="base"/>
            <a:endParaRPr lang="pt-BR" dirty="0">
              <a:solidFill>
                <a:srgbClr val="555555"/>
              </a:solidFill>
              <a:latin typeface="rawline"/>
            </a:endParaRPr>
          </a:p>
          <a:p>
            <a:pPr algn="just" fontAlgn="base"/>
            <a:r>
              <a:rPr lang="pt-BR" dirty="0">
                <a:solidFill>
                  <a:srgbClr val="555555"/>
                </a:solidFill>
                <a:latin typeface="rawline"/>
              </a:rPr>
              <a:t>O formulário possui 20 perguntas que estão relacionadas à criação do Regime de Previdência Complementar, adequação das alíquotas e rol de benefícios e da unidade gestora única, bem como as alterações relacionadas ao plano de benefícios dos RPPS.</a:t>
            </a:r>
          </a:p>
          <a:p>
            <a:pPr algn="just" fontAlgn="base"/>
            <a:endParaRPr lang="pt-BR" dirty="0">
              <a:solidFill>
                <a:srgbClr val="555555"/>
              </a:solidFill>
              <a:latin typeface="rawline"/>
            </a:endParaRPr>
          </a:p>
          <a:p>
            <a:pPr algn="just" fontAlgn="base"/>
            <a:r>
              <a:rPr lang="pt-BR" dirty="0">
                <a:solidFill>
                  <a:srgbClr val="555555"/>
                </a:solidFill>
                <a:latin typeface="rawline"/>
              </a:rPr>
              <a:t>A resposta à pesquisa, possibilitará que a Secretaria de Previdência possa direcionar a orientação aos RPPS no cumprimento dos prazos para as adequações.  </a:t>
            </a:r>
            <a:r>
              <a:rPr lang="pt-BR" b="1" dirty="0">
                <a:solidFill>
                  <a:srgbClr val="555555"/>
                </a:solidFill>
                <a:latin typeface="rawline"/>
              </a:rPr>
              <a:t>A participação de todos os RPPS é de grande relevância!!</a:t>
            </a:r>
          </a:p>
          <a:p>
            <a:pPr algn="just" fontAlgn="base"/>
            <a:endParaRPr lang="pt-BR" b="1" dirty="0">
              <a:solidFill>
                <a:srgbClr val="555555"/>
              </a:solidFill>
              <a:latin typeface="rawline"/>
            </a:endParaRPr>
          </a:p>
          <a:p>
            <a:pPr algn="just" fontAlgn="base"/>
            <a:r>
              <a:rPr lang="pt-BR" b="1" dirty="0">
                <a:solidFill>
                  <a:srgbClr val="555555"/>
                </a:solidFill>
                <a:latin typeface="rawline"/>
              </a:rPr>
              <a:t>ACESSE AQUI:  bit.ly/pesquisasprevec103</a:t>
            </a:r>
          </a:p>
          <a:p>
            <a:pPr algn="just" fontAlgn="base"/>
            <a:endParaRPr lang="pt-BR" b="1" dirty="0">
              <a:solidFill>
                <a:srgbClr val="555555"/>
              </a:solidFill>
              <a:latin typeface="rawline"/>
            </a:endParaRPr>
          </a:p>
          <a:p>
            <a:pPr algn="just" fontAlgn="base"/>
            <a:r>
              <a:rPr lang="pt-BR" dirty="0">
                <a:solidFill>
                  <a:srgbClr val="555555"/>
                </a:solidFill>
                <a:latin typeface="rawline"/>
              </a:rPr>
              <a:t>Em caso de dúvidas no preenchimento deste questionário, favor entrar em contato pelo endereço de e-mail </a:t>
            </a:r>
            <a:r>
              <a:rPr lang="pt-BR" dirty="0">
                <a:solidFill>
                  <a:srgbClr val="555555"/>
                </a:solidFill>
                <a:latin typeface="rawlin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surpc.cgeac@previdencia.gov.br</a:t>
            </a:r>
            <a:r>
              <a:rPr lang="pt-BR" dirty="0">
                <a:solidFill>
                  <a:srgbClr val="555555"/>
                </a:solidFill>
                <a:latin typeface="rawline"/>
              </a:rPr>
              <a:t>, ou pelo telefone (61) 2021-5555.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F20E4578-4D23-42AB-A2C9-D7AAE5CC837F}"/>
              </a:ext>
            </a:extLst>
          </p:cNvPr>
          <p:cNvSpPr/>
          <p:nvPr/>
        </p:nvSpPr>
        <p:spPr>
          <a:xfrm>
            <a:off x="355273" y="3722300"/>
            <a:ext cx="419099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FADB9C26-DB55-43C0-BD18-E68366C78261}"/>
              </a:ext>
            </a:extLst>
          </p:cNvPr>
          <p:cNvSpPr/>
          <p:nvPr/>
        </p:nvSpPr>
        <p:spPr>
          <a:xfrm>
            <a:off x="355273" y="4664836"/>
            <a:ext cx="419099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7048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3"/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5255" y="540259"/>
            <a:ext cx="10652125" cy="0"/>
          </a:xfrm>
          <a:custGeom>
            <a:avLst/>
            <a:gdLst/>
            <a:ahLst/>
            <a:cxnLst/>
            <a:rect l="l" t="t" r="r" b="b"/>
            <a:pathLst>
              <a:path w="10652125">
                <a:moveTo>
                  <a:pt x="0" y="0"/>
                </a:moveTo>
                <a:lnTo>
                  <a:pt x="10651998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99092" y="6379464"/>
            <a:ext cx="2494787" cy="355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3711" y="964205"/>
            <a:ext cx="4883689" cy="50462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b="1" spc="-15">
                <a:solidFill>
                  <a:srgbClr val="585858"/>
                </a:solidFill>
                <a:latin typeface="Gotham Book"/>
                <a:cs typeface="Open Sans"/>
              </a:rPr>
              <a:t>Para </a:t>
            </a:r>
            <a:r>
              <a:rPr sz="1600" b="1" spc="-5" err="1">
                <a:solidFill>
                  <a:srgbClr val="585858"/>
                </a:solidFill>
                <a:latin typeface="Gotham Book"/>
                <a:cs typeface="Open Sans"/>
              </a:rPr>
              <a:t>baixar</a:t>
            </a:r>
            <a:r>
              <a:rPr sz="1600" b="1" spc="-5">
                <a:solidFill>
                  <a:srgbClr val="585858"/>
                </a:solidFill>
                <a:latin typeface="Gotham Book"/>
                <a:cs typeface="Open Sans"/>
              </a:rPr>
              <a:t> o Guia da </a:t>
            </a:r>
            <a:r>
              <a:rPr sz="1600" b="1" spc="-10" err="1">
                <a:solidFill>
                  <a:srgbClr val="585858"/>
                </a:solidFill>
                <a:latin typeface="Gotham Book"/>
                <a:cs typeface="Open Sans"/>
              </a:rPr>
              <a:t>Previdência</a:t>
            </a:r>
            <a:r>
              <a:rPr sz="1600" b="1" spc="-10">
                <a:solidFill>
                  <a:srgbClr val="585858"/>
                </a:solidFill>
                <a:latin typeface="Gotham Book"/>
                <a:cs typeface="Open Sans"/>
              </a:rPr>
              <a:t> </a:t>
            </a:r>
            <a:r>
              <a:rPr sz="1600" b="1" spc="-5" err="1">
                <a:solidFill>
                  <a:srgbClr val="585858"/>
                </a:solidFill>
                <a:latin typeface="Gotham Book"/>
                <a:cs typeface="Open Sans"/>
              </a:rPr>
              <a:t>Complementar</a:t>
            </a:r>
            <a:r>
              <a:rPr lang="pt-BR" sz="1600" b="1" spc="-5">
                <a:solidFill>
                  <a:srgbClr val="585858"/>
                </a:solidFill>
                <a:latin typeface="Gotham Book"/>
                <a:cs typeface="Open Sans"/>
              </a:rPr>
              <a:t> </a:t>
            </a:r>
            <a:r>
              <a:rPr sz="1600" b="1" spc="-5">
                <a:solidFill>
                  <a:srgbClr val="585858"/>
                </a:solidFill>
                <a:latin typeface="Gotham Book"/>
                <a:cs typeface="Open Sans"/>
              </a:rPr>
              <a:t> </a:t>
            </a:r>
            <a:r>
              <a:rPr sz="1600" b="1" spc="-10">
                <a:solidFill>
                  <a:srgbClr val="585858"/>
                </a:solidFill>
                <a:latin typeface="Gotham Book"/>
                <a:cs typeface="Open Sans"/>
              </a:rPr>
              <a:t>dos </a:t>
            </a:r>
            <a:r>
              <a:rPr sz="1600" b="1" spc="-5" err="1">
                <a:solidFill>
                  <a:srgbClr val="585858"/>
                </a:solidFill>
                <a:latin typeface="Gotham Book"/>
                <a:cs typeface="Open Sans"/>
              </a:rPr>
              <a:t>Entes</a:t>
            </a:r>
            <a:r>
              <a:rPr sz="1600" b="1" spc="-5">
                <a:solidFill>
                  <a:srgbClr val="585858"/>
                </a:solidFill>
                <a:latin typeface="Gotham Book"/>
                <a:cs typeface="Open Sans"/>
              </a:rPr>
              <a:t> </a:t>
            </a:r>
            <a:r>
              <a:rPr sz="1600" b="1" spc="-10" err="1">
                <a:solidFill>
                  <a:srgbClr val="585858"/>
                </a:solidFill>
                <a:latin typeface="Gotham Book"/>
                <a:cs typeface="Open Sans"/>
              </a:rPr>
              <a:t>Federativos</a:t>
            </a:r>
            <a:r>
              <a:rPr sz="1600" b="1" spc="-10">
                <a:solidFill>
                  <a:srgbClr val="585858"/>
                </a:solidFill>
                <a:latin typeface="Gotham Book"/>
                <a:cs typeface="Open Sans"/>
              </a:rPr>
              <a:t>, </a:t>
            </a:r>
            <a:r>
              <a:rPr sz="1600" b="1" spc="-5" err="1">
                <a:solidFill>
                  <a:srgbClr val="585858"/>
                </a:solidFill>
                <a:latin typeface="Gotham Book"/>
                <a:cs typeface="Open Sans"/>
              </a:rPr>
              <a:t>acesse</a:t>
            </a:r>
            <a:r>
              <a:rPr sz="1600" b="1" spc="-5">
                <a:solidFill>
                  <a:srgbClr val="585858"/>
                </a:solidFill>
                <a:latin typeface="Gotham Book"/>
                <a:cs typeface="Open Sans"/>
              </a:rPr>
              <a:t>:</a:t>
            </a:r>
            <a:r>
              <a:rPr lang="pt-BR" sz="1600" b="1" spc="-5">
                <a:solidFill>
                  <a:srgbClr val="585858"/>
                </a:solidFill>
                <a:latin typeface="Gotham Book"/>
                <a:cs typeface="Open Sans"/>
              </a:rPr>
              <a:t> </a:t>
            </a:r>
            <a:r>
              <a:rPr lang="pt-BR" sz="1600" b="1" spc="-5">
                <a:solidFill>
                  <a:srgbClr val="585858"/>
                </a:solidFill>
                <a:latin typeface="Gotham Book"/>
                <a:cs typeface="Open Sans"/>
                <a:hlinkClick r:id="rId3"/>
              </a:rPr>
              <a:t>www.gov.br/previdencia</a:t>
            </a:r>
            <a:endParaRPr sz="1600">
              <a:latin typeface="Gotham Book" panose="02000604040000020004" pitchFamily="50" charset="0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3711" y="4621804"/>
            <a:ext cx="4341495" cy="76367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b="1" spc="-5">
                <a:solidFill>
                  <a:srgbClr val="585858"/>
                </a:solidFill>
                <a:latin typeface="Gotham Book"/>
                <a:cs typeface="Open Sans"/>
              </a:rPr>
              <a:t>Acesse também a Coletânea de </a:t>
            </a:r>
            <a:r>
              <a:rPr sz="1600" b="1" spc="-10">
                <a:solidFill>
                  <a:srgbClr val="585858"/>
                </a:solidFill>
                <a:latin typeface="Gotham Book"/>
                <a:cs typeface="Open Sans"/>
              </a:rPr>
              <a:t>Normas </a:t>
            </a:r>
            <a:r>
              <a:rPr sz="1600" b="1" spc="-5">
                <a:solidFill>
                  <a:srgbClr val="585858"/>
                </a:solidFill>
                <a:latin typeface="Gotham Book"/>
                <a:cs typeface="Open Sans"/>
              </a:rPr>
              <a:t>de</a:t>
            </a:r>
            <a:r>
              <a:rPr lang="pt-BR" sz="1600" b="1" spc="-5">
                <a:solidFill>
                  <a:srgbClr val="585858"/>
                </a:solidFill>
                <a:latin typeface="Gotham Book"/>
                <a:cs typeface="Open Sans"/>
              </a:rPr>
              <a:t> </a:t>
            </a:r>
            <a:r>
              <a:rPr sz="1600" b="1" spc="-5">
                <a:solidFill>
                  <a:srgbClr val="585858"/>
                </a:solidFill>
                <a:latin typeface="Gotham Book"/>
                <a:cs typeface="Open Sans"/>
              </a:rPr>
              <a:t> </a:t>
            </a:r>
            <a:r>
              <a:rPr sz="1600" b="1" spc="-10">
                <a:solidFill>
                  <a:srgbClr val="585858"/>
                </a:solidFill>
                <a:latin typeface="Gotham Book"/>
                <a:cs typeface="Open Sans"/>
              </a:rPr>
              <a:t>Previdência </a:t>
            </a:r>
            <a:r>
              <a:rPr sz="1600" b="1" spc="-5">
                <a:solidFill>
                  <a:srgbClr val="585858"/>
                </a:solidFill>
                <a:latin typeface="Gotham Book"/>
                <a:cs typeface="Open Sans"/>
              </a:rPr>
              <a:t>Complementar:</a:t>
            </a:r>
            <a:endParaRPr lang="pt-BR" sz="1600" b="1" spc="-5">
              <a:solidFill>
                <a:srgbClr val="585858"/>
              </a:solidFill>
              <a:latin typeface="Gotham Book" panose="02000604040000020004" pitchFamily="50" charset="0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pt-BR" sz="1600" b="1" spc="-5">
                <a:solidFill>
                  <a:srgbClr val="585858"/>
                </a:solidFill>
                <a:latin typeface="Gotham Book"/>
                <a:cs typeface="Open Sans"/>
                <a:hlinkClick r:id="rId4"/>
              </a:rPr>
              <a:t>www.</a:t>
            </a:r>
            <a:r>
              <a:rPr lang="pt-BR" sz="1600" b="1">
                <a:solidFill>
                  <a:srgbClr val="000000"/>
                </a:solidFill>
                <a:latin typeface="Gotham Book"/>
                <a:cs typeface="Open Sans"/>
                <a:hlinkClick r:id="rId4"/>
              </a:rPr>
              <a:t>gov.br/previdencia</a:t>
            </a:r>
            <a:endParaRPr sz="1600">
              <a:latin typeface="Gotham Book"/>
              <a:cs typeface="Open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2083" y="467868"/>
            <a:ext cx="160019" cy="160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848867"/>
            <a:ext cx="419099" cy="448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" y="4530852"/>
            <a:ext cx="419099" cy="448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25206" y="1079521"/>
            <a:ext cx="2596367" cy="25025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CaixaDeTexto 3">
            <a:extLst>
              <a:ext uri="{FF2B5EF4-FFF2-40B4-BE49-F238E27FC236}">
                <a16:creationId xmlns:a16="http://schemas.microsoft.com/office/drawing/2014/main" id="{24F90349-9896-4C0B-A857-15807599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39152"/>
            <a:ext cx="90430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Documentos disponibilizados pela Secretaria da Previdência - SURPC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03" y="4530852"/>
            <a:ext cx="2890651" cy="202615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3"/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5255" y="540259"/>
            <a:ext cx="10652125" cy="0"/>
          </a:xfrm>
          <a:custGeom>
            <a:avLst/>
            <a:gdLst/>
            <a:ahLst/>
            <a:cxnLst/>
            <a:rect l="l" t="t" r="r" b="b"/>
            <a:pathLst>
              <a:path w="10652125">
                <a:moveTo>
                  <a:pt x="0" y="0"/>
                </a:moveTo>
                <a:lnTo>
                  <a:pt x="10651998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99092" y="6379464"/>
            <a:ext cx="2494787" cy="355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3711" y="937266"/>
            <a:ext cx="4293900" cy="1981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O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Ministério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da 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Economia </a:t>
            </a:r>
            <a:r>
              <a:rPr sz="1600" spc="-1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oferece</a:t>
            </a:r>
            <a:r>
              <a:rPr sz="16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1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curso</a:t>
            </a:r>
            <a:r>
              <a:rPr sz="16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à 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distância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1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gratuito</a:t>
            </a:r>
            <a:r>
              <a:rPr sz="16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1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sobre</a:t>
            </a:r>
            <a:r>
              <a:rPr sz="1600" spc="-1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1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previdência</a:t>
            </a:r>
            <a:r>
              <a:rPr sz="16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complementar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básica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no link:  </a:t>
            </a:r>
            <a:r>
              <a:rPr sz="1600" u="sng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Gotham Book" panose="02000604040000020004" pitchFamily="50" charset="0"/>
                <a:cs typeface="Open Sans"/>
                <a:hlinkClick r:id="rId3"/>
              </a:rPr>
              <a:t>https://www.escolavirtual.gov.br/curso/183</a:t>
            </a:r>
            <a:endParaRPr sz="1600">
              <a:latin typeface="Gotham Book" panose="02000604040000020004" pitchFamily="50" charset="0"/>
              <a:cs typeface="Open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Gotham Book" panose="02000604040000020004" pitchFamily="50" charset="0"/>
              <a:cs typeface="Open Sans"/>
            </a:endParaRPr>
          </a:p>
          <a:p>
            <a:pPr marL="12700" marR="485775">
              <a:lnSpc>
                <a:spcPct val="100000"/>
              </a:lnSpc>
            </a:pP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Conhecimento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das </a:t>
            </a:r>
            <a:r>
              <a:rPr sz="1600" spc="-1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Noções</a:t>
            </a:r>
            <a:r>
              <a:rPr sz="16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básicas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do 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funcionamento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da </a:t>
            </a:r>
            <a:r>
              <a:rPr sz="1600" spc="-1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Previdência</a:t>
            </a:r>
            <a:r>
              <a:rPr sz="16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Complementar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.</a:t>
            </a:r>
            <a:endParaRPr sz="1600">
              <a:latin typeface="Gotham Book" panose="02000604040000020004" pitchFamily="50" charset="0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3711" y="3939485"/>
            <a:ext cx="3969289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93065" indent="-635">
              <a:lnSpc>
                <a:spcPct val="100000"/>
              </a:lnSpc>
              <a:spcBef>
                <a:spcPts val="95"/>
              </a:spcBef>
            </a:pPr>
            <a:r>
              <a:rPr sz="1600" spc="-1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Outras</a:t>
            </a:r>
            <a:r>
              <a:rPr sz="16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fontes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informação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1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sobre</a:t>
            </a:r>
            <a:r>
              <a:rPr sz="1600" spc="-1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 </a:t>
            </a:r>
            <a:r>
              <a:rPr sz="1600" spc="-1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Previdência</a:t>
            </a:r>
            <a:r>
              <a:rPr sz="1600" spc="-1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Complementar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:</a:t>
            </a:r>
            <a:endParaRPr sz="1600">
              <a:latin typeface="Gotham Book" panose="02000604040000020004" pitchFamily="50" charset="0"/>
              <a:cs typeface="Open Sans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7E7E7E"/>
              </a:buClr>
              <a:buSzPct val="12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2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Previc</a:t>
            </a:r>
            <a:r>
              <a:rPr sz="1600" spc="-2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-</a:t>
            </a:r>
            <a:r>
              <a:rPr sz="1600" spc="5">
                <a:solidFill>
                  <a:srgbClr val="0562C1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u="sng" spc="-1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Gotham Book" panose="02000604040000020004" pitchFamily="50" charset="0"/>
                <a:cs typeface="Open Sans"/>
                <a:hlinkClick r:id="rId4"/>
              </a:rPr>
              <a:t>http://www.previc.gov.br/</a:t>
            </a:r>
            <a:r>
              <a:rPr sz="1600" spc="-1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;</a:t>
            </a:r>
            <a:endParaRPr sz="1600">
              <a:latin typeface="Gotham Book" panose="02000604040000020004" pitchFamily="50" charset="0"/>
              <a:cs typeface="Open Sans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7E7E7E"/>
              </a:buClr>
              <a:buSzPct val="12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Abrapp</a:t>
            </a:r>
            <a:r>
              <a:rPr sz="16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-</a:t>
            </a:r>
            <a:r>
              <a:rPr sz="1600" spc="-40">
                <a:solidFill>
                  <a:srgbClr val="0562C1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u="sng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Gotham Book" panose="02000604040000020004" pitchFamily="50" charset="0"/>
                <a:cs typeface="Open Sans"/>
                <a:hlinkClick r:id="rId5"/>
              </a:rPr>
              <a:t>http://www.abrapp.org.br/</a:t>
            </a:r>
            <a:r>
              <a:rPr sz="1600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.</a:t>
            </a:r>
            <a:endParaRPr sz="1600">
              <a:latin typeface="Gotham Book" panose="02000604040000020004" pitchFamily="50" charset="0"/>
              <a:cs typeface="Open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2083" y="467868"/>
            <a:ext cx="160019" cy="1600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848867"/>
            <a:ext cx="419099" cy="4480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5000" y="993866"/>
            <a:ext cx="5841491" cy="30251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07113" y="835913"/>
            <a:ext cx="5862332" cy="3183137"/>
          </a:xfrm>
          <a:custGeom>
            <a:avLst/>
            <a:gdLst/>
            <a:ahLst/>
            <a:cxnLst/>
            <a:rect l="l" t="t" r="r" b="b"/>
            <a:pathLst>
              <a:path w="6278880" h="3409315">
                <a:moveTo>
                  <a:pt x="0" y="0"/>
                </a:moveTo>
                <a:lnTo>
                  <a:pt x="6278880" y="0"/>
                </a:lnTo>
                <a:lnTo>
                  <a:pt x="6278880" y="3409188"/>
                </a:lnTo>
                <a:lnTo>
                  <a:pt x="0" y="3409188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0" y="2057400"/>
            <a:ext cx="419099" cy="4480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000" y="3810000"/>
            <a:ext cx="419099" cy="4480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aixaDeTexto 3">
            <a:extLst>
              <a:ext uri="{FF2B5EF4-FFF2-40B4-BE49-F238E27FC236}">
                <a16:creationId xmlns:a16="http://schemas.microsoft.com/office/drawing/2014/main" id="{24F90349-9896-4C0B-A857-15807599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39152"/>
            <a:ext cx="90430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Curso EAD de Previdência Complementar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58190" y="540259"/>
            <a:ext cx="10799445" cy="0"/>
          </a:xfrm>
          <a:custGeom>
            <a:avLst/>
            <a:gdLst/>
            <a:ahLst/>
            <a:cxnLst/>
            <a:rect l="l" t="t" r="r" b="b"/>
            <a:pathLst>
              <a:path w="10799445">
                <a:moveTo>
                  <a:pt x="0" y="0"/>
                </a:moveTo>
                <a:lnTo>
                  <a:pt x="10799064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5236" y="467868"/>
            <a:ext cx="160020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99092" y="6379464"/>
            <a:ext cx="2494787" cy="355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2133600" y="1697307"/>
            <a:ext cx="7569454" cy="10175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930" algn="ctr">
              <a:lnSpc>
                <a:spcPct val="100000"/>
              </a:lnSpc>
              <a:spcBef>
                <a:spcPts val="100"/>
              </a:spcBef>
            </a:pPr>
            <a:r>
              <a:rPr spc="-5" dirty="0" err="1">
                <a:latin typeface="Gotham Book" panose="02000604040000020004" pitchFamily="50" charset="0"/>
              </a:rPr>
              <a:t>Muito</a:t>
            </a:r>
            <a:r>
              <a:rPr spc="-20" dirty="0">
                <a:latin typeface="Gotham Book" panose="02000604040000020004" pitchFamily="50" charset="0"/>
              </a:rPr>
              <a:t> </a:t>
            </a:r>
            <a:r>
              <a:rPr spc="-5" dirty="0" err="1">
                <a:latin typeface="Gotham Book" panose="02000604040000020004" pitchFamily="50" charset="0"/>
              </a:rPr>
              <a:t>Obrigad</a:t>
            </a:r>
            <a:r>
              <a:rPr lang="pt-BR" spc="-5" dirty="0">
                <a:latin typeface="Gotham Book" panose="02000604040000020004" pitchFamily="50" charset="0"/>
              </a:rPr>
              <a:t>o</a:t>
            </a:r>
            <a:r>
              <a:rPr spc="-5" dirty="0">
                <a:latin typeface="Gotham Book" panose="02000604040000020004" pitchFamily="50" charset="0"/>
              </a:rPr>
              <a:t>!</a:t>
            </a:r>
            <a:endParaRPr lang="pt-BR" spc="-5" dirty="0">
              <a:latin typeface="Gotham Book" panose="02000604040000020004" pitchFamily="50" charset="0"/>
            </a:endParaRPr>
          </a:p>
          <a:p>
            <a:pPr marL="201930" algn="ctr">
              <a:lnSpc>
                <a:spcPct val="100000"/>
              </a:lnSpc>
              <a:spcBef>
                <a:spcPts val="100"/>
              </a:spcBef>
            </a:pPr>
            <a:endParaRPr lang="pt-BR" spc="-5" dirty="0">
              <a:latin typeface="Gotham Book" panose="02000604040000020004" pitchFamily="50" charset="0"/>
            </a:endParaRPr>
          </a:p>
          <a:p>
            <a:pPr marL="213995" marR="5080" algn="ctr">
              <a:lnSpc>
                <a:spcPct val="136700"/>
              </a:lnSpc>
              <a:spcBef>
                <a:spcPts val="5"/>
              </a:spcBef>
            </a:pPr>
            <a:r>
              <a:rPr sz="1800" b="0" spc="-10" dirty="0" err="1">
                <a:latin typeface="Gotham Book" panose="02000604040000020004" pitchFamily="50" charset="0"/>
              </a:rPr>
              <a:t>Subsecretaria</a:t>
            </a:r>
            <a:r>
              <a:rPr sz="1800" b="0" spc="-10" dirty="0">
                <a:latin typeface="Gotham Book" panose="02000604040000020004" pitchFamily="50" charset="0"/>
              </a:rPr>
              <a:t> </a:t>
            </a:r>
            <a:r>
              <a:rPr sz="1800" b="0" dirty="0">
                <a:latin typeface="Gotham Book" panose="02000604040000020004" pitchFamily="50" charset="0"/>
              </a:rPr>
              <a:t>do </a:t>
            </a:r>
            <a:r>
              <a:rPr sz="1800" b="0" spc="-5" dirty="0">
                <a:latin typeface="Gotham Book" panose="02000604040000020004" pitchFamily="50" charset="0"/>
              </a:rPr>
              <a:t>Regime </a:t>
            </a:r>
            <a:r>
              <a:rPr sz="1800" b="0" dirty="0">
                <a:latin typeface="Gotham Book" panose="02000604040000020004" pitchFamily="50" charset="0"/>
              </a:rPr>
              <a:t>de </a:t>
            </a:r>
            <a:r>
              <a:rPr sz="1800" b="0" spc="-10" dirty="0" err="1">
                <a:latin typeface="Gotham Book" panose="02000604040000020004" pitchFamily="50" charset="0"/>
              </a:rPr>
              <a:t>Previdência</a:t>
            </a:r>
            <a:r>
              <a:rPr sz="1800" b="0" spc="-10" dirty="0">
                <a:latin typeface="Gotham Book" panose="02000604040000020004" pitchFamily="50" charset="0"/>
              </a:rPr>
              <a:t> </a:t>
            </a:r>
            <a:r>
              <a:rPr sz="1800" b="0" spc="-5" dirty="0" err="1">
                <a:latin typeface="Gotham Book" panose="02000604040000020004" pitchFamily="50" charset="0"/>
              </a:rPr>
              <a:t>Complementar</a:t>
            </a:r>
            <a:endParaRPr sz="1800" dirty="0">
              <a:latin typeface="Gotham Book" panose="02000604040000020004" pitchFamily="50" charset="0"/>
            </a:endParaRPr>
          </a:p>
        </p:txBody>
      </p:sp>
      <p:sp>
        <p:nvSpPr>
          <p:cNvPr id="8" name="CaixaDeTexto 3">
            <a:extLst>
              <a:ext uri="{FF2B5EF4-FFF2-40B4-BE49-F238E27FC236}">
                <a16:creationId xmlns:a16="http://schemas.microsoft.com/office/drawing/2014/main" id="{24F90349-9896-4C0B-A857-15807599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39152"/>
            <a:ext cx="90430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Encerramento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3">
            <a:extLst>
              <a:ext uri="{FF2B5EF4-FFF2-40B4-BE49-F238E27FC236}">
                <a16:creationId xmlns:a16="http://schemas.microsoft.com/office/drawing/2014/main" id="{8484DD23-F417-4CBA-B6EA-C8C9FCBE7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142" y="148018"/>
            <a:ext cx="90821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O Regime de Previdência Complementar passa a ser obrigatório</a:t>
            </a:r>
          </a:p>
        </p:txBody>
      </p:sp>
      <p:sp>
        <p:nvSpPr>
          <p:cNvPr id="14" name="Conector reto 15">
            <a:extLst>
              <a:ext uri="{FF2B5EF4-FFF2-40B4-BE49-F238E27FC236}">
                <a16:creationId xmlns:a16="http://schemas.microsoft.com/office/drawing/2014/main" id="{D6D60565-1040-4812-9D84-D8C8A45CBEB6}"/>
              </a:ext>
            </a:extLst>
          </p:cNvPr>
          <p:cNvSpPr/>
          <p:nvPr/>
        </p:nvSpPr>
        <p:spPr>
          <a:xfrm>
            <a:off x="756000" y="540000"/>
            <a:ext cx="10800000" cy="0"/>
          </a:xfrm>
          <a:prstGeom prst="lineInv">
            <a:avLst/>
          </a:prstGeom>
          <a:ln w="127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pic>
        <p:nvPicPr>
          <p:cNvPr id="16" name="Imagem 29">
            <a:extLst>
              <a:ext uri="{FF2B5EF4-FFF2-40B4-BE49-F238E27FC236}">
                <a16:creationId xmlns:a16="http://schemas.microsoft.com/office/drawing/2014/main" id="{E1203D75-6E55-49E2-B358-E5EC6B714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45" y="6292565"/>
            <a:ext cx="2718443" cy="428910"/>
          </a:xfrm>
          <a:prstGeom prst="rect">
            <a:avLst/>
          </a:prstGeom>
        </p:spPr>
      </p:pic>
      <p:sp>
        <p:nvSpPr>
          <p:cNvPr id="11" name="object 8"/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Elipse 16">
            <a:extLst>
              <a:ext uri="{FF2B5EF4-FFF2-40B4-BE49-F238E27FC236}">
                <a16:creationId xmlns:a16="http://schemas.microsoft.com/office/drawing/2014/main" id="{A054618F-85D9-439E-9169-5B200A3FA35E}"/>
              </a:ext>
            </a:extLst>
          </p:cNvPr>
          <p:cNvSpPr/>
          <p:nvPr/>
        </p:nvSpPr>
        <p:spPr>
          <a:xfrm>
            <a:off x="744715" y="468000"/>
            <a:ext cx="160256" cy="1602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bject 7"/>
          <p:cNvSpPr/>
          <p:nvPr/>
        </p:nvSpPr>
        <p:spPr>
          <a:xfrm>
            <a:off x="381000" y="762000"/>
            <a:ext cx="419099" cy="448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AB503B7-5D4E-4843-AAE7-F06AAC926B53}"/>
              </a:ext>
            </a:extLst>
          </p:cNvPr>
          <p:cNvSpPr/>
          <p:nvPr/>
        </p:nvSpPr>
        <p:spPr>
          <a:xfrm>
            <a:off x="1128436" y="739866"/>
            <a:ext cx="9935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O desenvolvimento da previdência complementar do servidor público no Brasil pode ser dividido em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três etapas: 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F825DA1C-362D-442C-A602-F994AA144CF1}"/>
              </a:ext>
            </a:extLst>
          </p:cNvPr>
          <p:cNvGrpSpPr/>
          <p:nvPr/>
        </p:nvGrpSpPr>
        <p:grpSpPr>
          <a:xfrm>
            <a:off x="2409680" y="2051210"/>
            <a:ext cx="1103085" cy="1080000"/>
            <a:chOff x="1132114" y="2520000"/>
            <a:chExt cx="1103085" cy="1080000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6A217B74-D1A8-4F8F-B497-B805A746BB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96000" y="2664000"/>
              <a:ext cx="792000" cy="792000"/>
            </a:xfrm>
            <a:prstGeom prst="ellipse">
              <a:avLst/>
            </a:prstGeom>
            <a:solidFill>
              <a:srgbClr val="DB66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AE3569A0-691F-4193-8C65-EB7BECA56BA2}"/>
                </a:ext>
              </a:extLst>
            </p:cNvPr>
            <p:cNvSpPr txBox="1"/>
            <p:nvPr/>
          </p:nvSpPr>
          <p:spPr>
            <a:xfrm>
              <a:off x="1132114" y="2893237"/>
              <a:ext cx="11030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Gotham Book" panose="02000604040000020004" pitchFamily="50" charset="0"/>
                </a:rPr>
                <a:t>Fase 1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DD7D29BE-845D-4170-9B9B-937B1B7515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2000" y="2520000"/>
              <a:ext cx="1080000" cy="1080000"/>
            </a:xfrm>
            <a:prstGeom prst="ellipse">
              <a:avLst/>
            </a:prstGeom>
            <a:noFill/>
            <a:ln w="25400">
              <a:solidFill>
                <a:srgbClr val="DB661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2" name="Retângulo Arredondado 9">
            <a:extLst>
              <a:ext uri="{FF2B5EF4-FFF2-40B4-BE49-F238E27FC236}">
                <a16:creationId xmlns:a16="http://schemas.microsoft.com/office/drawing/2014/main" id="{B25883E4-F83E-4E9B-9AD6-C217D03D65D5}"/>
              </a:ext>
            </a:extLst>
          </p:cNvPr>
          <p:cNvSpPr/>
          <p:nvPr/>
        </p:nvSpPr>
        <p:spPr>
          <a:xfrm>
            <a:off x="981223" y="3401379"/>
            <a:ext cx="3960000" cy="406400"/>
          </a:xfrm>
          <a:prstGeom prst="roundRect">
            <a:avLst>
              <a:gd name="adj" fmla="val 50000"/>
            </a:avLst>
          </a:prstGeom>
          <a:solidFill>
            <a:srgbClr val="DB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C95EF8C6-1A8E-4A83-A3AB-B40CE58709DE}"/>
              </a:ext>
            </a:extLst>
          </p:cNvPr>
          <p:cNvGrpSpPr/>
          <p:nvPr/>
        </p:nvGrpSpPr>
        <p:grpSpPr>
          <a:xfrm>
            <a:off x="5965267" y="2051210"/>
            <a:ext cx="1103085" cy="1080000"/>
            <a:chOff x="1132114" y="2520000"/>
            <a:chExt cx="1103085" cy="1080000"/>
          </a:xfrm>
        </p:grpSpPr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06058436-1F7B-4ED2-984D-74DCC5C20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96000" y="2664000"/>
              <a:ext cx="792000" cy="792000"/>
            </a:xfrm>
            <a:prstGeom prst="ellipse">
              <a:avLst/>
            </a:prstGeom>
            <a:solidFill>
              <a:srgbClr val="8537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D3DD956D-68F5-425E-BF17-3FB3B910EE10}"/>
                </a:ext>
              </a:extLst>
            </p:cNvPr>
            <p:cNvSpPr txBox="1"/>
            <p:nvPr/>
          </p:nvSpPr>
          <p:spPr>
            <a:xfrm>
              <a:off x="1132114" y="2893237"/>
              <a:ext cx="11030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Gotham Book" panose="02000604040000020004" pitchFamily="50" charset="0"/>
                </a:rPr>
                <a:t>Fase 2</a:t>
              </a: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0A174070-908D-46D2-903B-AB6C29FC30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2000" y="2520000"/>
              <a:ext cx="1080000" cy="1080000"/>
            </a:xfrm>
            <a:prstGeom prst="ellipse">
              <a:avLst/>
            </a:prstGeom>
            <a:noFill/>
            <a:ln w="25400">
              <a:solidFill>
                <a:srgbClr val="85370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AEFC0B03-3980-4FEF-BCD2-1A6533F1109C}"/>
              </a:ext>
            </a:extLst>
          </p:cNvPr>
          <p:cNvGrpSpPr/>
          <p:nvPr/>
        </p:nvGrpSpPr>
        <p:grpSpPr>
          <a:xfrm>
            <a:off x="9520854" y="2051210"/>
            <a:ext cx="1103085" cy="1080000"/>
            <a:chOff x="1132114" y="2520000"/>
            <a:chExt cx="1103085" cy="1080000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FAEB7771-2015-4E36-B1AE-0212B3D7DC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96000" y="2664000"/>
              <a:ext cx="792000" cy="792000"/>
            </a:xfrm>
            <a:prstGeom prst="ellipse">
              <a:avLst/>
            </a:prstGeom>
            <a:solidFill>
              <a:srgbClr val="1629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D15A421A-8185-4DF2-878A-83FD1029BCE6}"/>
                </a:ext>
              </a:extLst>
            </p:cNvPr>
            <p:cNvSpPr txBox="1"/>
            <p:nvPr/>
          </p:nvSpPr>
          <p:spPr>
            <a:xfrm>
              <a:off x="1132114" y="2893237"/>
              <a:ext cx="11030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Gotham Book" panose="02000604040000020004" pitchFamily="50" charset="0"/>
                </a:rPr>
                <a:t>Fase 3</a:t>
              </a: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9781BFE5-6201-484C-B056-DAB060394C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2000" y="2520000"/>
              <a:ext cx="1080000" cy="1080000"/>
            </a:xfrm>
            <a:prstGeom prst="ellipse">
              <a:avLst/>
            </a:prstGeom>
            <a:noFill/>
            <a:ln w="25400">
              <a:solidFill>
                <a:srgbClr val="16295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1" name="Retângulo Arredondado 19">
            <a:extLst>
              <a:ext uri="{FF2B5EF4-FFF2-40B4-BE49-F238E27FC236}">
                <a16:creationId xmlns:a16="http://schemas.microsoft.com/office/drawing/2014/main" id="{A7BCC510-CE21-4E5B-82BB-AB92D77D61AC}"/>
              </a:ext>
            </a:extLst>
          </p:cNvPr>
          <p:cNvSpPr/>
          <p:nvPr/>
        </p:nvSpPr>
        <p:spPr>
          <a:xfrm>
            <a:off x="7909517" y="3401379"/>
            <a:ext cx="3960000" cy="406400"/>
          </a:xfrm>
          <a:prstGeom prst="roundRect">
            <a:avLst>
              <a:gd name="adj" fmla="val 50000"/>
            </a:avLst>
          </a:prstGeom>
          <a:solidFill>
            <a:srgbClr val="1629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Arredondado 20">
            <a:extLst>
              <a:ext uri="{FF2B5EF4-FFF2-40B4-BE49-F238E27FC236}">
                <a16:creationId xmlns:a16="http://schemas.microsoft.com/office/drawing/2014/main" id="{8C3E4D11-736E-4F26-8910-E1DE3E018338}"/>
              </a:ext>
            </a:extLst>
          </p:cNvPr>
          <p:cNvSpPr/>
          <p:nvPr/>
        </p:nvSpPr>
        <p:spPr>
          <a:xfrm>
            <a:off x="4716810" y="3401379"/>
            <a:ext cx="3600000" cy="406400"/>
          </a:xfrm>
          <a:prstGeom prst="roundRect">
            <a:avLst>
              <a:gd name="adj" fmla="val 0"/>
            </a:avLst>
          </a:prstGeom>
          <a:solidFill>
            <a:srgbClr val="8537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Triângulo isósceles 32">
            <a:extLst>
              <a:ext uri="{FF2B5EF4-FFF2-40B4-BE49-F238E27FC236}">
                <a16:creationId xmlns:a16="http://schemas.microsoft.com/office/drawing/2014/main" id="{EC7C807A-A5A8-439D-B974-D6E66A963D96}"/>
              </a:ext>
            </a:extLst>
          </p:cNvPr>
          <p:cNvSpPr/>
          <p:nvPr/>
        </p:nvSpPr>
        <p:spPr>
          <a:xfrm rot="10800000">
            <a:off x="2840477" y="3787596"/>
            <a:ext cx="258177" cy="222566"/>
          </a:xfrm>
          <a:prstGeom prst="triangle">
            <a:avLst/>
          </a:prstGeom>
          <a:solidFill>
            <a:srgbClr val="DB6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Triângulo isósceles 33">
            <a:extLst>
              <a:ext uri="{FF2B5EF4-FFF2-40B4-BE49-F238E27FC236}">
                <a16:creationId xmlns:a16="http://schemas.microsoft.com/office/drawing/2014/main" id="{7FE8D103-7ADF-4679-84C3-EC84B31A1A91}"/>
              </a:ext>
            </a:extLst>
          </p:cNvPr>
          <p:cNvSpPr/>
          <p:nvPr/>
        </p:nvSpPr>
        <p:spPr>
          <a:xfrm rot="10800000">
            <a:off x="6387664" y="3787596"/>
            <a:ext cx="258177" cy="222566"/>
          </a:xfrm>
          <a:prstGeom prst="triangle">
            <a:avLst/>
          </a:prstGeom>
          <a:solidFill>
            <a:srgbClr val="8537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Triângulo isósceles 34">
            <a:extLst>
              <a:ext uri="{FF2B5EF4-FFF2-40B4-BE49-F238E27FC236}">
                <a16:creationId xmlns:a16="http://schemas.microsoft.com/office/drawing/2014/main" id="{5F9F31B0-CBB7-4F64-A631-877D0F84DF8D}"/>
              </a:ext>
            </a:extLst>
          </p:cNvPr>
          <p:cNvSpPr/>
          <p:nvPr/>
        </p:nvSpPr>
        <p:spPr>
          <a:xfrm rot="10800000">
            <a:off x="9951651" y="3787596"/>
            <a:ext cx="258177" cy="222566"/>
          </a:xfrm>
          <a:prstGeom prst="triangle">
            <a:avLst/>
          </a:prstGeom>
          <a:solidFill>
            <a:srgbClr val="1629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1A2362C3-0C53-4137-9958-554E1BDCEC17}"/>
              </a:ext>
            </a:extLst>
          </p:cNvPr>
          <p:cNvSpPr/>
          <p:nvPr/>
        </p:nvSpPr>
        <p:spPr>
          <a:xfrm>
            <a:off x="981223" y="4201901"/>
            <a:ext cx="3735588" cy="1569660"/>
          </a:xfrm>
          <a:prstGeom prst="rect">
            <a:avLst/>
          </a:prstGeom>
        </p:spPr>
        <p:txBody>
          <a:bodyPr wrap="square" lIns="360000" rIns="360000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Estabelecimento dos marcos legais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do Regime de Previdência Complementar e do Regime Próprio de Previdência Social.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Emenda 20/1998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Emenda 41/2003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3A013D74-62FD-4F53-950C-CC2C635AF095}"/>
              </a:ext>
            </a:extLst>
          </p:cNvPr>
          <p:cNvSpPr/>
          <p:nvPr/>
        </p:nvSpPr>
        <p:spPr>
          <a:xfrm>
            <a:off x="4657359" y="4201901"/>
            <a:ext cx="3735588" cy="1569660"/>
          </a:xfrm>
          <a:prstGeom prst="rect">
            <a:avLst/>
          </a:prstGeom>
        </p:spPr>
        <p:txBody>
          <a:bodyPr wrap="square" lIns="360000" rIns="360000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Implantação de fato do RPC na União e em alguns poucos Estados e Municípios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Entidades Fechadas de Natureza Pública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Facultativo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127A8B47-098C-4DF4-B10B-FDD810D7F604}"/>
              </a:ext>
            </a:extLst>
          </p:cNvPr>
          <p:cNvSpPr/>
          <p:nvPr/>
        </p:nvSpPr>
        <p:spPr>
          <a:xfrm>
            <a:off x="8218337" y="4201901"/>
            <a:ext cx="3735588" cy="2062103"/>
          </a:xfrm>
          <a:prstGeom prst="rect">
            <a:avLst/>
          </a:prstGeom>
        </p:spPr>
        <p:txBody>
          <a:bodyPr wrap="square" lIns="360000" rIns="360000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Torna obrigatória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a implementação do RPC em todos os Entes da Federação e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Autoriza as EFPC e as EAPC a gerirem planos de servidores públicos.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Emenda 103/2019</a:t>
            </a:r>
          </a:p>
          <a:p>
            <a:pPr>
              <a:spcAft>
                <a:spcPts val="0"/>
              </a:spcAft>
            </a:pP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E2FA4598-CDE9-4E66-A03F-522EBB7EC3FE}"/>
              </a:ext>
            </a:extLst>
          </p:cNvPr>
          <p:cNvSpPr/>
          <p:nvPr/>
        </p:nvSpPr>
        <p:spPr>
          <a:xfrm>
            <a:off x="1777393" y="3435302"/>
            <a:ext cx="2384343" cy="338554"/>
          </a:xfrm>
          <a:prstGeom prst="rect">
            <a:avLst/>
          </a:prstGeom>
        </p:spPr>
        <p:txBody>
          <a:bodyPr wrap="square" lIns="360000" rIns="36000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600" b="1" dirty="0">
                <a:solidFill>
                  <a:schemeClr val="bg1"/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1998 – 2003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7156E937-C3F9-4ECE-BF91-646D7E41555F}"/>
              </a:ext>
            </a:extLst>
          </p:cNvPr>
          <p:cNvSpPr/>
          <p:nvPr/>
        </p:nvSpPr>
        <p:spPr>
          <a:xfrm>
            <a:off x="5332981" y="3435302"/>
            <a:ext cx="2384343" cy="338554"/>
          </a:xfrm>
          <a:prstGeom prst="rect">
            <a:avLst/>
          </a:prstGeom>
        </p:spPr>
        <p:txBody>
          <a:bodyPr wrap="square" lIns="360000" rIns="36000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600" b="1" dirty="0">
                <a:solidFill>
                  <a:schemeClr val="bg1"/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2007 -2019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EC95B07D-B215-4E43-92D2-D5F824BC2BDB}"/>
              </a:ext>
            </a:extLst>
          </p:cNvPr>
          <p:cNvSpPr/>
          <p:nvPr/>
        </p:nvSpPr>
        <p:spPr>
          <a:xfrm>
            <a:off x="8992432" y="3435302"/>
            <a:ext cx="2384343" cy="338554"/>
          </a:xfrm>
          <a:prstGeom prst="rect">
            <a:avLst/>
          </a:prstGeom>
        </p:spPr>
        <p:txBody>
          <a:bodyPr wrap="square" lIns="360000" rIns="36000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600" b="1" dirty="0">
                <a:solidFill>
                  <a:schemeClr val="bg1"/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2019...</a:t>
            </a:r>
          </a:p>
        </p:txBody>
      </p:sp>
    </p:spTree>
    <p:extLst>
      <p:ext uri="{BB962C8B-B14F-4D97-AF65-F5344CB8AC3E}">
        <p14:creationId xmlns:p14="http://schemas.microsoft.com/office/powerpoint/2010/main" val="23974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3">
            <a:extLst>
              <a:ext uri="{FF2B5EF4-FFF2-40B4-BE49-F238E27FC236}">
                <a16:creationId xmlns:a16="http://schemas.microsoft.com/office/drawing/2014/main" id="{8484DD23-F417-4CBA-B6EA-C8C9FCBE7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142" y="148018"/>
            <a:ext cx="90821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O Regime de Previdência Complementar passa a ser obrigatório</a:t>
            </a:r>
          </a:p>
        </p:txBody>
      </p:sp>
      <p:sp>
        <p:nvSpPr>
          <p:cNvPr id="14" name="Conector reto 15">
            <a:extLst>
              <a:ext uri="{FF2B5EF4-FFF2-40B4-BE49-F238E27FC236}">
                <a16:creationId xmlns:a16="http://schemas.microsoft.com/office/drawing/2014/main" id="{D6D60565-1040-4812-9D84-D8C8A45CBEB6}"/>
              </a:ext>
            </a:extLst>
          </p:cNvPr>
          <p:cNvSpPr/>
          <p:nvPr/>
        </p:nvSpPr>
        <p:spPr>
          <a:xfrm>
            <a:off x="756000" y="540000"/>
            <a:ext cx="10800000" cy="0"/>
          </a:xfrm>
          <a:prstGeom prst="lineInv">
            <a:avLst/>
          </a:prstGeom>
          <a:ln w="127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1" name="object 8"/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Elipse 16">
            <a:extLst>
              <a:ext uri="{FF2B5EF4-FFF2-40B4-BE49-F238E27FC236}">
                <a16:creationId xmlns:a16="http://schemas.microsoft.com/office/drawing/2014/main" id="{A054618F-85D9-439E-9169-5B200A3FA35E}"/>
              </a:ext>
            </a:extLst>
          </p:cNvPr>
          <p:cNvSpPr/>
          <p:nvPr/>
        </p:nvSpPr>
        <p:spPr>
          <a:xfrm>
            <a:off x="744715" y="468000"/>
            <a:ext cx="160256" cy="1602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bject 7"/>
          <p:cNvSpPr/>
          <p:nvPr/>
        </p:nvSpPr>
        <p:spPr>
          <a:xfrm>
            <a:off x="381000" y="762000"/>
            <a:ext cx="419099" cy="448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3E27898-E45B-4DCC-B0F3-2E39E0A96A0A}"/>
              </a:ext>
            </a:extLst>
          </p:cNvPr>
          <p:cNvSpPr/>
          <p:nvPr/>
        </p:nvSpPr>
        <p:spPr>
          <a:xfrm>
            <a:off x="6448711" y="311982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37583EA-6479-4D78-B368-CE01C0F2386E}"/>
              </a:ext>
            </a:extLst>
          </p:cNvPr>
          <p:cNvSpPr/>
          <p:nvPr/>
        </p:nvSpPr>
        <p:spPr>
          <a:xfrm>
            <a:off x="6448711" y="311982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44F9C07-53F7-4E99-90B9-5C22CDD875D0}"/>
              </a:ext>
            </a:extLst>
          </p:cNvPr>
          <p:cNvSpPr/>
          <p:nvPr/>
        </p:nvSpPr>
        <p:spPr>
          <a:xfrm>
            <a:off x="1085897" y="1718053"/>
            <a:ext cx="5040000" cy="3046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rtlCol="0" anchor="t" anchorCtr="0"/>
          <a:lstStyle/>
          <a:p>
            <a:pPr>
              <a:spcAft>
                <a:spcPts val="600"/>
              </a:spcAft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§ 14.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A União, os Estados, o Distrito Federal e os Municípios,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desde que instituam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 regime de previdência complementar para os seus respectivos servidores titulares de cargo efetivo, poderão fixar, para o valor das aposentadorias e pensões a serem concedidas pelo regime de que trata este artigo, o limite máximo estabelecido para os benefícios do regime geral de previdência social de que trata o art. 201.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B6C5199-371D-42BC-88B3-BBA96B8F319D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5" y="4388308"/>
            <a:ext cx="5076000" cy="1440000"/>
          </a:xfrm>
          <a:prstGeom prst="rect">
            <a:avLst/>
          </a:prstGeom>
          <a:effectLst>
            <a:outerShdw blurRad="63500" dist="25400" algn="l" rotWithShape="0">
              <a:prstClr val="black">
                <a:alpha val="31000"/>
              </a:prst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030054B7-368A-4EA1-9769-317CB8021167}"/>
              </a:ext>
            </a:extLst>
          </p:cNvPr>
          <p:cNvSpPr/>
          <p:nvPr/>
        </p:nvSpPr>
        <p:spPr>
          <a:xfrm>
            <a:off x="2089488" y="5139947"/>
            <a:ext cx="3032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Gotham Black" panose="02000604040000020004" pitchFamily="50" charset="0"/>
              </a:rPr>
              <a:t>Art.  40.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Gotham Black" panose="02000604040000020004" pitchFamily="50" charset="0"/>
              </a:rPr>
              <a:t>Antes da Emenda 103/2019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1F066A8-560B-40CF-A6BF-02E4E698D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19" y="4643256"/>
            <a:ext cx="516756" cy="52472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0217225-C16F-436D-982B-AC95BD743A7B}"/>
              </a:ext>
            </a:extLst>
          </p:cNvPr>
          <p:cNvSpPr/>
          <p:nvPr/>
        </p:nvSpPr>
        <p:spPr>
          <a:xfrm>
            <a:off x="11949626" y="311982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99E161C-582A-4EE6-9B26-7211AE00290A}"/>
              </a:ext>
            </a:extLst>
          </p:cNvPr>
          <p:cNvSpPr/>
          <p:nvPr/>
        </p:nvSpPr>
        <p:spPr>
          <a:xfrm>
            <a:off x="11949626" y="311982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831B365-21D4-4333-AFC1-9FD509F30466}"/>
              </a:ext>
            </a:extLst>
          </p:cNvPr>
          <p:cNvSpPr/>
          <p:nvPr/>
        </p:nvSpPr>
        <p:spPr>
          <a:xfrm>
            <a:off x="6586812" y="1718053"/>
            <a:ext cx="5040000" cy="3046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rtlCol="0" anchor="t" anchorCtr="0"/>
          <a:lstStyle/>
          <a:p>
            <a:pPr>
              <a:spcAft>
                <a:spcPts val="600"/>
              </a:spcAft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§ 14. 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A União, os Estados, o Distrito Federal e os Municípios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instituirão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, por lei de iniciativa do respectivo Poder Executivo, regime de previdência complementar para servidores públicos ocupantes de cargo efetivo, observado o limite máximo dos benefícios do Regime Geral de Previdência Social para o valor das aposentadorias e das pensões em regime próprio de previdência social, ressalvado o disposto no § 16.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687FCC5B-D217-4C7C-B666-35A5270BFD47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730" y="4388308"/>
            <a:ext cx="5076000" cy="1440000"/>
          </a:xfrm>
          <a:prstGeom prst="rect">
            <a:avLst/>
          </a:prstGeom>
          <a:effectLst>
            <a:outerShdw blurRad="63500" dist="25400" algn="l" rotWithShape="0">
              <a:prstClr val="black">
                <a:alpha val="31000"/>
              </a:prstClr>
            </a:outerShdw>
          </a:effectLst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E5B81B40-F988-4156-B642-8A8E4A24E50F}"/>
              </a:ext>
            </a:extLst>
          </p:cNvPr>
          <p:cNvSpPr/>
          <p:nvPr/>
        </p:nvSpPr>
        <p:spPr>
          <a:xfrm>
            <a:off x="7883757" y="5139947"/>
            <a:ext cx="2446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Gotham Black" panose="02000604040000020004" pitchFamily="50" charset="0"/>
              </a:rPr>
              <a:t>Art.  40.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Gotham Black" panose="02000604040000020004" pitchFamily="50" charset="0"/>
              </a:rPr>
              <a:t>Redação EC 103/2019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3856A333-89DF-4EC7-A01C-30C64A81B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34" y="4643256"/>
            <a:ext cx="516756" cy="524720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F9A9C8A3-9F0C-49CA-A88D-9E252EF83114}"/>
              </a:ext>
            </a:extLst>
          </p:cNvPr>
          <p:cNvSpPr/>
          <p:nvPr/>
        </p:nvSpPr>
        <p:spPr>
          <a:xfrm>
            <a:off x="1085898" y="1216615"/>
            <a:ext cx="8863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Torna obrigatória a implantação da Previdência Complementar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EF4A263-3EFC-4F11-8D4A-04032CA8D3FB}"/>
              </a:ext>
            </a:extLst>
          </p:cNvPr>
          <p:cNvSpPr/>
          <p:nvPr/>
        </p:nvSpPr>
        <p:spPr>
          <a:xfrm>
            <a:off x="1048680" y="762000"/>
            <a:ext cx="10154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lac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Emenda 103/19 – Alterações no art.  40 da CF</a:t>
            </a:r>
          </a:p>
        </p:txBody>
      </p:sp>
    </p:spTree>
    <p:extLst>
      <p:ext uri="{BB962C8B-B14F-4D97-AF65-F5344CB8AC3E}">
        <p14:creationId xmlns:p14="http://schemas.microsoft.com/office/powerpoint/2010/main" val="157584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3">
            <a:extLst>
              <a:ext uri="{FF2B5EF4-FFF2-40B4-BE49-F238E27FC236}">
                <a16:creationId xmlns:a16="http://schemas.microsoft.com/office/drawing/2014/main" id="{8484DD23-F417-4CBA-B6EA-C8C9FCBE7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142" y="148018"/>
            <a:ext cx="90821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O Regime de Previdência Complementar passa a ser obrigatório</a:t>
            </a:r>
          </a:p>
        </p:txBody>
      </p:sp>
      <p:sp>
        <p:nvSpPr>
          <p:cNvPr id="14" name="Conector reto 15">
            <a:extLst>
              <a:ext uri="{FF2B5EF4-FFF2-40B4-BE49-F238E27FC236}">
                <a16:creationId xmlns:a16="http://schemas.microsoft.com/office/drawing/2014/main" id="{D6D60565-1040-4812-9D84-D8C8A45CBEB6}"/>
              </a:ext>
            </a:extLst>
          </p:cNvPr>
          <p:cNvSpPr/>
          <p:nvPr/>
        </p:nvSpPr>
        <p:spPr>
          <a:xfrm>
            <a:off x="756000" y="540000"/>
            <a:ext cx="10800000" cy="0"/>
          </a:xfrm>
          <a:prstGeom prst="lineInv">
            <a:avLst/>
          </a:prstGeom>
          <a:ln w="127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1" name="object 8"/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Elipse 16">
            <a:extLst>
              <a:ext uri="{FF2B5EF4-FFF2-40B4-BE49-F238E27FC236}">
                <a16:creationId xmlns:a16="http://schemas.microsoft.com/office/drawing/2014/main" id="{A054618F-85D9-439E-9169-5B200A3FA35E}"/>
              </a:ext>
            </a:extLst>
          </p:cNvPr>
          <p:cNvSpPr/>
          <p:nvPr/>
        </p:nvSpPr>
        <p:spPr>
          <a:xfrm>
            <a:off x="744715" y="468000"/>
            <a:ext cx="160256" cy="1602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bject 7"/>
          <p:cNvSpPr/>
          <p:nvPr/>
        </p:nvSpPr>
        <p:spPr>
          <a:xfrm>
            <a:off x="381000" y="762000"/>
            <a:ext cx="419099" cy="448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0E7003B-B3BC-4E78-A032-E6E6C68A8E91}"/>
              </a:ext>
            </a:extLst>
          </p:cNvPr>
          <p:cNvSpPr/>
          <p:nvPr/>
        </p:nvSpPr>
        <p:spPr>
          <a:xfrm>
            <a:off x="641091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9927C74-3B8F-438A-8E19-BD9331238C9E}"/>
              </a:ext>
            </a:extLst>
          </p:cNvPr>
          <p:cNvSpPr/>
          <p:nvPr/>
        </p:nvSpPr>
        <p:spPr>
          <a:xfrm>
            <a:off x="641091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D4B55BB-84F3-4D37-8BD2-71B420D0AB0D}"/>
              </a:ext>
            </a:extLst>
          </p:cNvPr>
          <p:cNvSpPr/>
          <p:nvPr/>
        </p:nvSpPr>
        <p:spPr>
          <a:xfrm>
            <a:off x="1048098" y="1803893"/>
            <a:ext cx="5040000" cy="308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rtlCol="0" anchor="t" anchorCtr="0"/>
          <a:lstStyle/>
          <a:p>
            <a:pPr>
              <a:spcAft>
                <a:spcPts val="600"/>
              </a:spcAft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§ 15.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O regime de previdência complementar de que trata o § 14 será instituído por lei de iniciativa do respectivo Poder Executivo, observado o disposto no art. 202 e seus parágrafos, no que couber,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por intermédio de entidades fechadas de previdência complementar, de natureza pública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, que oferecerão aos respectivos participantes planos de benefícios somente na modalidade de contribuição definida.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99D5DE9-648A-4548-A9E4-59982E6575CC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6" y="4512816"/>
            <a:ext cx="5076000" cy="1440000"/>
          </a:xfrm>
          <a:prstGeom prst="rect">
            <a:avLst/>
          </a:prstGeom>
          <a:effectLst>
            <a:outerShdw blurRad="63500" dist="25400" algn="l" rotWithShape="0">
              <a:prstClr val="black">
                <a:alpha val="31000"/>
              </a:prst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A00F993-B36F-4564-85C6-88873A210198}"/>
              </a:ext>
            </a:extLst>
          </p:cNvPr>
          <p:cNvSpPr/>
          <p:nvPr/>
        </p:nvSpPr>
        <p:spPr>
          <a:xfrm>
            <a:off x="2051689" y="5264455"/>
            <a:ext cx="3032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Gotham Black" panose="02000604040000020004" pitchFamily="50" charset="0"/>
              </a:rPr>
              <a:t>Art.  40.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Gotham Black" panose="02000604040000020004" pitchFamily="50" charset="0"/>
              </a:rPr>
              <a:t>Antes da Emenda 103/2019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A8F83ED-C340-48D0-B2E0-6C462616E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20" y="4767764"/>
            <a:ext cx="516756" cy="52472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4C6E601E-7942-4132-AF41-1A75765802A7}"/>
              </a:ext>
            </a:extLst>
          </p:cNvPr>
          <p:cNvSpPr/>
          <p:nvPr/>
        </p:nvSpPr>
        <p:spPr>
          <a:xfrm>
            <a:off x="11911827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07858A4-9F09-47C9-A164-DD6EF73F9E5A}"/>
              </a:ext>
            </a:extLst>
          </p:cNvPr>
          <p:cNvSpPr/>
          <p:nvPr/>
        </p:nvSpPr>
        <p:spPr>
          <a:xfrm>
            <a:off x="11911827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D86E164-1E2B-4344-AE58-019915C0AAF2}"/>
              </a:ext>
            </a:extLst>
          </p:cNvPr>
          <p:cNvSpPr/>
          <p:nvPr/>
        </p:nvSpPr>
        <p:spPr>
          <a:xfrm>
            <a:off x="6549013" y="1803893"/>
            <a:ext cx="5040000" cy="30847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rtlCol="0" anchor="t" anchorCtr="0"/>
          <a:lstStyle/>
          <a:p>
            <a:pPr>
              <a:spcAft>
                <a:spcPts val="600"/>
              </a:spcAft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§ 15.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 O regime de previdência complementar de que trata o § 14 oferecerá plano de benefícios somente na modalidade contribuição definida, observará o disposto no art. 202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e será efetivado por intermédio de entidade fechada de previdência complementar ou de entidade aberta de previdência complementar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</a:rPr>
              <a:t>.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3EC98DF3-2A05-465E-81E3-6FFCFDF2A788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931" y="4512816"/>
            <a:ext cx="5076000" cy="1440000"/>
          </a:xfrm>
          <a:prstGeom prst="rect">
            <a:avLst/>
          </a:prstGeom>
          <a:effectLst>
            <a:outerShdw blurRad="63500" dist="25400" algn="l" rotWithShape="0">
              <a:prstClr val="black">
                <a:alpha val="31000"/>
              </a:prstClr>
            </a:outerShdw>
          </a:effectLst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B7CDFBA5-2C86-408B-8962-0526E9377BCA}"/>
              </a:ext>
            </a:extLst>
          </p:cNvPr>
          <p:cNvSpPr/>
          <p:nvPr/>
        </p:nvSpPr>
        <p:spPr>
          <a:xfrm>
            <a:off x="7845958" y="5264455"/>
            <a:ext cx="2446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Gotham Black" panose="02000604040000020004" pitchFamily="50" charset="0"/>
              </a:rPr>
              <a:t>Art.  40.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Gotham Black" panose="02000604040000020004" pitchFamily="50" charset="0"/>
              </a:rPr>
              <a:t>Redação EC 103/2019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7D16FB50-43F7-4F50-9DD5-C810E0571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35" y="4767764"/>
            <a:ext cx="516756" cy="524720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4F3CF202-707C-4D22-8481-7A0A5C7EDCC2}"/>
              </a:ext>
            </a:extLst>
          </p:cNvPr>
          <p:cNvSpPr/>
          <p:nvPr/>
        </p:nvSpPr>
        <p:spPr>
          <a:xfrm>
            <a:off x="1048099" y="847575"/>
            <a:ext cx="10154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lac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Emenda 103/19 – Alterações no Art. 40 da CF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2E60649-245B-43B6-A38A-4EDD1B850978}"/>
              </a:ext>
            </a:extLst>
          </p:cNvPr>
          <p:cNvSpPr/>
          <p:nvPr/>
        </p:nvSpPr>
        <p:spPr>
          <a:xfrm>
            <a:off x="1048098" y="1341123"/>
            <a:ext cx="9525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Implantação por intermédio de 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entidades fechadas e abertas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de previdência complementar</a:t>
            </a:r>
          </a:p>
        </p:txBody>
      </p:sp>
    </p:spTree>
    <p:extLst>
      <p:ext uri="{BB962C8B-B14F-4D97-AF65-F5344CB8AC3E}">
        <p14:creationId xmlns:p14="http://schemas.microsoft.com/office/powerpoint/2010/main" val="194195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/>
          <p:nvPr/>
        </p:nvSpPr>
        <p:spPr>
          <a:xfrm>
            <a:off x="991043" y="857066"/>
            <a:ext cx="10329913" cy="3194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1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b="1" kern="0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ea typeface="Tahoma" pitchFamily="34" charset="0"/>
                <a:cs typeface="Tahoma" pitchFamily="34" charset="0"/>
              </a:rPr>
              <a:t>EM RESUMO: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229189" y="3359153"/>
            <a:ext cx="8835485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pt-BR" altLang="pt-BR" sz="1400" dirty="0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Tahoma" panose="020B0604030504040204" pitchFamily="34" charset="0"/>
              </a:rPr>
              <a:t>* Necessidade de Lei Complementar para EAPC administrar plano de benefício.</a:t>
            </a:r>
          </a:p>
        </p:txBody>
      </p:sp>
      <p:sp>
        <p:nvSpPr>
          <p:cNvPr id="12" name="CaixaDeTexto 3">
            <a:extLst>
              <a:ext uri="{FF2B5EF4-FFF2-40B4-BE49-F238E27FC236}">
                <a16:creationId xmlns:a16="http://schemas.microsoft.com/office/drawing/2014/main" id="{8484DD23-F417-4CBA-B6EA-C8C9FCBE7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142" y="148018"/>
            <a:ext cx="90821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O Regime de Previdência Complementar passa a ser obrigatório</a:t>
            </a:r>
          </a:p>
        </p:txBody>
      </p:sp>
      <p:sp>
        <p:nvSpPr>
          <p:cNvPr id="14" name="Conector reto 15">
            <a:extLst>
              <a:ext uri="{FF2B5EF4-FFF2-40B4-BE49-F238E27FC236}">
                <a16:creationId xmlns:a16="http://schemas.microsoft.com/office/drawing/2014/main" id="{D6D60565-1040-4812-9D84-D8C8A45CBEB6}"/>
              </a:ext>
            </a:extLst>
          </p:cNvPr>
          <p:cNvSpPr/>
          <p:nvPr/>
        </p:nvSpPr>
        <p:spPr>
          <a:xfrm>
            <a:off x="756000" y="540000"/>
            <a:ext cx="10800000" cy="0"/>
          </a:xfrm>
          <a:prstGeom prst="lineInv">
            <a:avLst/>
          </a:prstGeom>
          <a:ln w="127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07603C-FDEF-4CF9-BA42-7313A08CB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54206"/>
              </p:ext>
            </p:extLst>
          </p:nvPr>
        </p:nvGraphicFramePr>
        <p:xfrm>
          <a:off x="1160126" y="1301909"/>
          <a:ext cx="10239801" cy="2080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243">
                  <a:extLst>
                    <a:ext uri="{9D8B030D-6E8A-4147-A177-3AD203B41FA5}">
                      <a16:colId xmlns:a16="http://schemas.microsoft.com/office/drawing/2014/main" val="697708010"/>
                    </a:ext>
                  </a:extLst>
                </a:gridCol>
                <a:gridCol w="2805359">
                  <a:extLst>
                    <a:ext uri="{9D8B030D-6E8A-4147-A177-3AD203B41FA5}">
                      <a16:colId xmlns:a16="http://schemas.microsoft.com/office/drawing/2014/main" val="3103826406"/>
                    </a:ext>
                  </a:extLst>
                </a:gridCol>
                <a:gridCol w="4774199">
                  <a:extLst>
                    <a:ext uri="{9D8B030D-6E8A-4147-A177-3AD203B41FA5}">
                      <a16:colId xmlns:a16="http://schemas.microsoft.com/office/drawing/2014/main" val="1373080217"/>
                    </a:ext>
                  </a:extLst>
                </a:gridCol>
              </a:tblGrid>
              <a:tr h="500601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latin typeface="Gotham Book" panose="02000604040000020004" pitchFamily="50" charset="0"/>
                        </a:rPr>
                        <a:t>Propostas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latin typeface="Gotham Book" panose="02000604040000020004" pitchFamily="50" charset="0"/>
                        </a:rPr>
                        <a:t>Antes da EC 103/19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latin typeface="Gotham Book" panose="02000604040000020004" pitchFamily="50" charset="0"/>
                        </a:rPr>
                        <a:t>Texto Aprovado – EC 103/19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581655"/>
                  </a:ext>
                </a:extLst>
              </a:tr>
              <a:tr h="500601">
                <a:tc>
                  <a:txBody>
                    <a:bodyPr/>
                    <a:lstStyle/>
                    <a:p>
                      <a:pPr algn="l"/>
                      <a:r>
                        <a:rPr lang="pt-BR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Book" panose="02000604040000020004" pitchFamily="50" charset="0"/>
                        </a:rPr>
                        <a:t>RPC para RPPS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Book" panose="02000604040000020004" pitchFamily="50" charset="0"/>
                        </a:rPr>
                        <a:t>Facultativo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otham Book" panose="02000604040000020004" pitchFamily="50" charset="0"/>
                        </a:rPr>
                        <a:t>Obrigatório</a:t>
                      </a:r>
                      <a:r>
                        <a:rPr lang="pt-BR" sz="1600">
                          <a:latin typeface="Gotham Book" panose="02000604040000020004" pitchFamily="50" charset="0"/>
                        </a:rPr>
                        <a:t> </a:t>
                      </a:r>
                      <a:r>
                        <a:rPr lang="pt-BR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Book" panose="02000604040000020004" pitchFamily="50" charset="0"/>
                        </a:rPr>
                        <a:t>para todos os Entes com RPPS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335918"/>
                  </a:ext>
                </a:extLst>
              </a:tr>
              <a:tr h="500601"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Book" panose="02000604040000020004" pitchFamily="50" charset="0"/>
                        </a:rPr>
                        <a:t>Prazo para criação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Book" panose="02000604040000020004" pitchFamily="50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Book" panose="02000604040000020004" pitchFamily="50" charset="0"/>
                        </a:rPr>
                        <a:t>Máximo de 2 anos – </a:t>
                      </a:r>
                      <a:r>
                        <a:rPr lang="pt-BR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otham Book" panose="02000604040000020004" pitchFamily="50" charset="0"/>
                        </a:rPr>
                        <a:t>13.11.2021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006635"/>
                  </a:ext>
                </a:extLst>
              </a:tr>
              <a:tr h="500601"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Book" panose="02000604040000020004" pitchFamily="50" charset="0"/>
                        </a:rPr>
                        <a:t>Quem pode administrar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Book" panose="02000604040000020004" pitchFamily="50" charset="0"/>
                        </a:rPr>
                        <a:t>Entidade Fechada de Natureza Pública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otham Book" panose="02000604040000020004" pitchFamily="50" charset="0"/>
                        </a:rPr>
                        <a:t>Entidade Fechada e Entidade Aberta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432092"/>
                  </a:ext>
                </a:extLst>
              </a:tr>
            </a:tbl>
          </a:graphicData>
        </a:graphic>
      </p:graphicFrame>
      <p:pic>
        <p:nvPicPr>
          <p:cNvPr id="16" name="Imagem 29">
            <a:extLst>
              <a:ext uri="{FF2B5EF4-FFF2-40B4-BE49-F238E27FC236}">
                <a16:creationId xmlns:a16="http://schemas.microsoft.com/office/drawing/2014/main" id="{E1203D75-6E55-49E2-B358-E5EC6B714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45" y="6292565"/>
            <a:ext cx="2718443" cy="428910"/>
          </a:xfrm>
          <a:prstGeom prst="rect">
            <a:avLst/>
          </a:prstGeom>
        </p:spPr>
      </p:pic>
      <p:sp>
        <p:nvSpPr>
          <p:cNvPr id="11" name="object 8"/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Elipse 16">
            <a:extLst>
              <a:ext uri="{FF2B5EF4-FFF2-40B4-BE49-F238E27FC236}">
                <a16:creationId xmlns:a16="http://schemas.microsoft.com/office/drawing/2014/main" id="{A054618F-85D9-439E-9169-5B200A3FA35E}"/>
              </a:ext>
            </a:extLst>
          </p:cNvPr>
          <p:cNvSpPr/>
          <p:nvPr/>
        </p:nvSpPr>
        <p:spPr>
          <a:xfrm>
            <a:off x="744715" y="468000"/>
            <a:ext cx="160256" cy="1602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bject 7"/>
          <p:cNvSpPr/>
          <p:nvPr/>
        </p:nvSpPr>
        <p:spPr>
          <a:xfrm>
            <a:off x="381000" y="762000"/>
            <a:ext cx="419099" cy="448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EAE6E0-6529-4918-9B27-3E37AC3C75F1}"/>
              </a:ext>
            </a:extLst>
          </p:cNvPr>
          <p:cNvSpPr txBox="1"/>
          <p:nvPr/>
        </p:nvSpPr>
        <p:spPr>
          <a:xfrm>
            <a:off x="1346137" y="4245910"/>
            <a:ext cx="1023980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cs typeface="Arial" panose="020B0604020202020204" pitchFamily="34" charset="0"/>
              </a:rPr>
              <a:t>FIQUE ATENTO: O Regime de Previdência Complementar somente se aplicará aos servidores que ingressarem a partir da sua vigência.</a:t>
            </a:r>
          </a:p>
        </p:txBody>
      </p:sp>
    </p:spTree>
    <p:extLst>
      <p:ext uri="{BB962C8B-B14F-4D97-AF65-F5344CB8AC3E}">
        <p14:creationId xmlns:p14="http://schemas.microsoft.com/office/powerpoint/2010/main" val="418004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8"/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676400" y="2133600"/>
            <a:ext cx="6440865" cy="3357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8190" y="540259"/>
            <a:ext cx="10799445" cy="0"/>
          </a:xfrm>
          <a:custGeom>
            <a:avLst/>
            <a:gdLst/>
            <a:ahLst/>
            <a:cxnLst/>
            <a:rect l="l" t="t" r="r" b="b"/>
            <a:pathLst>
              <a:path w="10799445">
                <a:moveTo>
                  <a:pt x="0" y="0"/>
                </a:moveTo>
                <a:lnTo>
                  <a:pt x="10799064" y="0"/>
                </a:lnTo>
              </a:path>
            </a:pathLst>
          </a:custGeom>
          <a:ln w="3175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2083" y="467868"/>
            <a:ext cx="160019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896111"/>
            <a:ext cx="419099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1099" y="975547"/>
            <a:ext cx="1036574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200"/>
              </a:spcBef>
            </a:pPr>
            <a:r>
              <a:rPr spc="-10" err="1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Esse</a:t>
            </a:r>
            <a:r>
              <a:rPr spc="-10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pc="-15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prazo </a:t>
            </a:r>
            <a:r>
              <a:rPr spc="-10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se </a:t>
            </a:r>
            <a:r>
              <a:rPr spc="-5" err="1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aplica</a:t>
            </a:r>
            <a:r>
              <a:rPr spc="-5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 a</a:t>
            </a:r>
            <a:r>
              <a:rPr lang="pt-BR" spc="-5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 TODOS os Estados e</a:t>
            </a:r>
            <a:r>
              <a:rPr spc="-5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lang="pt-BR" spc="-5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Municípios</a:t>
            </a:r>
            <a:r>
              <a:rPr spc="-5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que </a:t>
            </a:r>
            <a:r>
              <a:rPr spc="-10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possuem </a:t>
            </a:r>
            <a:r>
              <a:rPr spc="-5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o </a:t>
            </a:r>
            <a:r>
              <a:rPr spc="-10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RPPS</a:t>
            </a:r>
            <a:r>
              <a:rPr lang="pt-BR" spc="-10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  <a:cs typeface="Open Sans"/>
              </a:rPr>
              <a:t>.</a:t>
            </a:r>
            <a:endParaRPr>
              <a:solidFill>
                <a:schemeClr val="tx2">
                  <a:lumMod val="75000"/>
                </a:schemeClr>
              </a:solidFill>
              <a:latin typeface="Gotham Book" panose="02000604040000020004" pitchFamily="50" charset="0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99092" y="6379464"/>
            <a:ext cx="2494787" cy="355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85131" y="4701575"/>
            <a:ext cx="716280" cy="28084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270"/>
              </a:spcBef>
            </a:pPr>
            <a:r>
              <a:rPr sz="1600" spc="-10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RPPS</a:t>
            </a:r>
            <a:endParaRPr sz="1600">
              <a:latin typeface="Gotham Book" panose="02000604040000020004" pitchFamily="50" charset="0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14800" y="2052109"/>
            <a:ext cx="154136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7320">
              <a:lnSpc>
                <a:spcPct val="100000"/>
              </a:lnSpc>
              <a:spcBef>
                <a:spcPts val="95"/>
              </a:spcBef>
            </a:pPr>
            <a:r>
              <a:rPr sz="1600" spc="-10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Servidores  </a:t>
            </a:r>
            <a:r>
              <a:rPr sz="1600" spc="-5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acima </a:t>
            </a:r>
            <a:r>
              <a:rPr sz="1600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do</a:t>
            </a:r>
            <a:r>
              <a:rPr sz="1600" spc="-100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teto</a:t>
            </a:r>
            <a:endParaRPr sz="1600">
              <a:latin typeface="Gotham Book" panose="02000604040000020004" pitchFamily="50" charset="0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38600" y="5510643"/>
            <a:ext cx="1660373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 marR="5080" indent="-78105">
              <a:lnSpc>
                <a:spcPct val="100000"/>
              </a:lnSpc>
              <a:spcBef>
                <a:spcPts val="95"/>
              </a:spcBef>
            </a:pPr>
            <a:r>
              <a:rPr sz="1600" spc="-5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Sem</a:t>
            </a:r>
            <a:r>
              <a:rPr sz="1600" spc="-70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10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servidores  </a:t>
            </a:r>
            <a:r>
              <a:rPr sz="1600" spc="-5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acima </a:t>
            </a:r>
            <a:r>
              <a:rPr sz="1600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do</a:t>
            </a:r>
            <a:r>
              <a:rPr sz="1600" spc="-70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teto</a:t>
            </a:r>
            <a:endParaRPr sz="1600">
              <a:latin typeface="Gotham Book" panose="02000604040000020004" pitchFamily="50" charset="0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80134" y="2193588"/>
            <a:ext cx="177826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Lei </a:t>
            </a:r>
            <a:r>
              <a:rPr sz="1600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de</a:t>
            </a:r>
            <a:r>
              <a:rPr sz="1600" spc="-95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Instituição  </a:t>
            </a:r>
            <a:r>
              <a:rPr sz="1600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do</a:t>
            </a:r>
            <a:r>
              <a:rPr sz="1600" spc="-20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10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RPC</a:t>
            </a:r>
            <a:endParaRPr sz="1600">
              <a:latin typeface="Gotham Book" panose="02000604040000020004" pitchFamily="50" charset="0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80135" y="3096175"/>
            <a:ext cx="2016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Convênio </a:t>
            </a:r>
            <a:r>
              <a:rPr sz="1600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de</a:t>
            </a:r>
            <a:r>
              <a:rPr sz="1600" spc="-75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 err="1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adesão</a:t>
            </a:r>
            <a:endParaRPr sz="1600">
              <a:latin typeface="Gotham Book" panose="02000604040000020004" pitchFamily="50" charset="0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80135" y="4878041"/>
            <a:ext cx="177826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Lei </a:t>
            </a:r>
            <a:r>
              <a:rPr sz="1600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de</a:t>
            </a:r>
            <a:r>
              <a:rPr sz="1600" spc="-95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5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Instituição  </a:t>
            </a:r>
            <a:r>
              <a:rPr sz="1600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do</a:t>
            </a:r>
            <a:r>
              <a:rPr sz="1600" spc="-20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spc="-10">
                <a:solidFill>
                  <a:srgbClr val="2D75B6"/>
                </a:solidFill>
                <a:latin typeface="Gotham Book" panose="02000604040000020004" pitchFamily="50" charset="0"/>
                <a:cs typeface="Open Sans"/>
              </a:rPr>
              <a:t>RPC</a:t>
            </a:r>
            <a:endParaRPr sz="1600">
              <a:latin typeface="Gotham Book" panose="02000604040000020004" pitchFamily="50" charset="0"/>
              <a:cs typeface="Open Sans"/>
            </a:endParaRPr>
          </a:p>
        </p:txBody>
      </p:sp>
      <p:sp>
        <p:nvSpPr>
          <p:cNvPr id="16" name="Sinal de Adição 15">
            <a:extLst>
              <a:ext uri="{FF2B5EF4-FFF2-40B4-BE49-F238E27FC236}">
                <a16:creationId xmlns:a16="http://schemas.microsoft.com/office/drawing/2014/main" id="{C3E4CBAB-DDC1-4B6F-ACA2-2C3E78D4A9CE}"/>
              </a:ext>
            </a:extLst>
          </p:cNvPr>
          <p:cNvSpPr/>
          <p:nvPr/>
        </p:nvSpPr>
        <p:spPr>
          <a:xfrm>
            <a:off x="7121579" y="2743200"/>
            <a:ext cx="422221" cy="395937"/>
          </a:xfrm>
          <a:prstGeom prst="mathPlus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3">
            <a:extLst>
              <a:ext uri="{FF2B5EF4-FFF2-40B4-BE49-F238E27FC236}">
                <a16:creationId xmlns:a16="http://schemas.microsoft.com/office/drawing/2014/main" id="{8484DD23-F417-4CBA-B6EA-C8C9FCBE7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142" y="148018"/>
            <a:ext cx="90821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São todos os Entes que têm que implementar o RPC até 13.11.2021?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8"/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5255" y="540259"/>
            <a:ext cx="10652125" cy="0"/>
          </a:xfrm>
          <a:custGeom>
            <a:avLst/>
            <a:gdLst/>
            <a:ahLst/>
            <a:cxnLst/>
            <a:rect l="l" t="t" r="r" b="b"/>
            <a:pathLst>
              <a:path w="10652125">
                <a:moveTo>
                  <a:pt x="0" y="0"/>
                </a:moveTo>
                <a:lnTo>
                  <a:pt x="10651998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99092" y="6379464"/>
            <a:ext cx="2494787" cy="355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2083" y="467868"/>
            <a:ext cx="160019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" y="848867"/>
            <a:ext cx="419099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CaixaDeTexto 3">
            <a:extLst>
              <a:ext uri="{FF2B5EF4-FFF2-40B4-BE49-F238E27FC236}">
                <a16:creationId xmlns:a16="http://schemas.microsoft.com/office/drawing/2014/main" id="{8484DD23-F417-4CBA-B6EA-C8C9FCBE7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142" y="147600"/>
            <a:ext cx="90821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Evolução do RPC dos Entes Federativos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F67AA26-27EC-471C-B889-3B4CD2386631}"/>
              </a:ext>
            </a:extLst>
          </p:cNvPr>
          <p:cNvSpPr/>
          <p:nvPr/>
        </p:nvSpPr>
        <p:spPr>
          <a:xfrm>
            <a:off x="7624689" y="1406769"/>
            <a:ext cx="4135902" cy="2022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3654BBA-C3D7-42FA-900C-6CF5049454B9}"/>
              </a:ext>
            </a:extLst>
          </p:cNvPr>
          <p:cNvSpPr/>
          <p:nvPr/>
        </p:nvSpPr>
        <p:spPr>
          <a:xfrm>
            <a:off x="7892645" y="3550972"/>
            <a:ext cx="429935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Números do Segmento de Entes Federativos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Dos 5.595 Entes Federativos, 2.151 possuem RPPS e devem implantar o RPC.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Até o momento, 21 Entes tem RPC em funcionamento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Em uma projeção simplificada, há um potencial de longo prazo de cerca de 621 mil servidores para o RPC (ganhos salariais acima do teto do RGPS), com um fluxo contributivo de R$ 6,8 bilhões por ano.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D34733D-B23D-4ADB-AF20-D56FAE6BE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00" y="627888"/>
            <a:ext cx="6777045" cy="5309850"/>
          </a:xfrm>
          <a:prstGeom prst="rect">
            <a:avLst/>
          </a:prstGeom>
        </p:spPr>
      </p:pic>
      <p:pic>
        <p:nvPicPr>
          <p:cNvPr id="16" name="Imagem 15" descr="Tabela&#10;&#10;Descrição gerada automaticamente">
            <a:extLst>
              <a:ext uri="{FF2B5EF4-FFF2-40B4-BE49-F238E27FC236}">
                <a16:creationId xmlns:a16="http://schemas.microsoft.com/office/drawing/2014/main" id="{F820C9B1-AF38-4F82-B449-064D1317C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75" y="635338"/>
            <a:ext cx="5952916" cy="2650649"/>
          </a:xfrm>
          <a:prstGeom prst="rect">
            <a:avLst/>
          </a:prstGeom>
        </p:spPr>
      </p:pic>
      <p:sp>
        <p:nvSpPr>
          <p:cNvPr id="17" name="CaixaDeTexto 6">
            <a:extLst>
              <a:ext uri="{FF2B5EF4-FFF2-40B4-BE49-F238E27FC236}">
                <a16:creationId xmlns:a16="http://schemas.microsoft.com/office/drawing/2014/main" id="{206C3189-9C64-468A-B7BF-89616266F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00" y="6226724"/>
            <a:ext cx="3184089" cy="5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900" dirty="0">
                <a:latin typeface="Helvetica" panose="020B0604020202020204" pitchFamily="34" charset="0"/>
                <a:cs typeface="Helvetica" panose="020B0604020202020204" pitchFamily="34" charset="0"/>
              </a:rPr>
              <a:t>Fonte: Sítio eletrônico dos Governos Estaduais e </a:t>
            </a:r>
            <a:r>
              <a:rPr lang="pt-BR" altLang="pt-BR" sz="900" dirty="0" err="1">
                <a:latin typeface="Helvetica" panose="020B0604020202020204" pitchFamily="34" charset="0"/>
                <a:cs typeface="Helvetica" panose="020B0604020202020204" pitchFamily="34" charset="0"/>
              </a:rPr>
              <a:t>Previc</a:t>
            </a:r>
            <a:r>
              <a:rPr lang="pt-BR" altLang="pt-BR" sz="9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pPr algn="just"/>
            <a:r>
              <a:rPr lang="pt-BR" altLang="pt-BR" sz="900" dirty="0">
                <a:latin typeface="Helvetica" panose="020B0604020202020204" pitchFamily="34" charset="0"/>
                <a:cs typeface="Helvetica" panose="020B0604020202020204" pitchFamily="34" charset="0"/>
              </a:rPr>
              <a:t>Elaboração: CGEAC/SURPC.                     </a:t>
            </a:r>
          </a:p>
          <a:p>
            <a:pPr algn="just"/>
            <a:r>
              <a:rPr lang="pt-BR" altLang="pt-BR" sz="900" dirty="0">
                <a:latin typeface="Helvetica" panose="020B0604020202020204" pitchFamily="34" charset="0"/>
                <a:cs typeface="Helvetica" panose="020B0604020202020204" pitchFamily="34" charset="0"/>
              </a:rPr>
              <a:t>Atualizado em 02.10.2020</a:t>
            </a:r>
          </a:p>
        </p:txBody>
      </p:sp>
    </p:spTree>
    <p:extLst>
      <p:ext uri="{BB962C8B-B14F-4D97-AF65-F5344CB8AC3E}">
        <p14:creationId xmlns:p14="http://schemas.microsoft.com/office/powerpoint/2010/main" val="11706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58190" y="540259"/>
            <a:ext cx="10799445" cy="0"/>
          </a:xfrm>
          <a:custGeom>
            <a:avLst/>
            <a:gdLst/>
            <a:ahLst/>
            <a:cxnLst/>
            <a:rect l="l" t="t" r="r" b="b"/>
            <a:pathLst>
              <a:path w="10799445">
                <a:moveTo>
                  <a:pt x="0" y="0"/>
                </a:moveTo>
                <a:lnTo>
                  <a:pt x="10799064" y="0"/>
                </a:lnTo>
              </a:path>
            </a:pathLst>
          </a:custGeom>
          <a:ln w="3175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083" y="467868"/>
            <a:ext cx="160019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04988" y="6140195"/>
            <a:ext cx="2494787" cy="355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896111"/>
            <a:ext cx="419099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68219" y="987267"/>
            <a:ext cx="103894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spcAft>
                <a:spcPts val="1800"/>
              </a:spcAft>
            </a:pPr>
            <a:r>
              <a:rPr sz="1600" b="1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Privada, </a:t>
            </a:r>
            <a:r>
              <a:rPr lang="pt-BR" sz="1600" b="1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facultativa e </a:t>
            </a:r>
            <a:r>
              <a:rPr sz="1600" b="1" spc="-10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não</a:t>
            </a:r>
            <a:r>
              <a:rPr sz="1600" b="1" spc="-10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integra </a:t>
            </a:r>
            <a:r>
              <a:rPr sz="1600" b="1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o </a:t>
            </a:r>
            <a:r>
              <a:rPr sz="1600" b="1" spc="-1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contrato </a:t>
            </a:r>
            <a:r>
              <a:rPr sz="1600" b="1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de </a:t>
            </a:r>
            <a:r>
              <a:rPr sz="1600" b="1" spc="-1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trabalho </a:t>
            </a:r>
            <a:r>
              <a:rPr sz="1600" b="1" spc="-5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e a</a:t>
            </a:r>
            <a:r>
              <a:rPr sz="1600" b="1" spc="114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 </a:t>
            </a:r>
            <a:r>
              <a:rPr sz="1600" b="1" spc="-15" err="1">
                <a:solidFill>
                  <a:srgbClr val="585858"/>
                </a:solidFill>
                <a:latin typeface="Gotham Book" panose="02000604040000020004" pitchFamily="50" charset="0"/>
                <a:cs typeface="Open Sans"/>
              </a:rPr>
              <a:t>remuneração</a:t>
            </a:r>
            <a:endParaRPr sz="2600">
              <a:latin typeface="Gotham Book" panose="02000604040000020004" pitchFamily="50" charset="0"/>
              <a:cs typeface="Open Sans"/>
            </a:endParaRPr>
          </a:p>
        </p:txBody>
      </p:sp>
      <p:sp>
        <p:nvSpPr>
          <p:cNvPr id="14" name="CaixaDeTexto 3">
            <a:extLst>
              <a:ext uri="{FF2B5EF4-FFF2-40B4-BE49-F238E27FC236}">
                <a16:creationId xmlns:a16="http://schemas.microsoft.com/office/drawing/2014/main" id="{24F90349-9896-4C0B-A857-15807599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80000"/>
            <a:ext cx="7572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pt-BR" altLang="pt-BR" sz="20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Grandes Números da Previdência Complementar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56" y="2586703"/>
            <a:ext cx="5753100" cy="294322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928701" y="4472019"/>
            <a:ext cx="2189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</a:rPr>
              <a:t>Participantes</a:t>
            </a:r>
            <a:br>
              <a:rPr lang="pt-BR" sz="1600" b="1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</a:rPr>
            </a:br>
            <a:r>
              <a:rPr lang="pt-BR" sz="1600" b="1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</a:rPr>
              <a:t>e assistidos</a:t>
            </a:r>
          </a:p>
          <a:p>
            <a:pPr algn="r"/>
            <a:r>
              <a:rPr lang="pt-BR" sz="1600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</a:rPr>
              <a:t>16,5 milhões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137029" y="2981951"/>
            <a:ext cx="295147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600" b="1">
                <a:solidFill>
                  <a:srgbClr val="1A971D"/>
                </a:solidFill>
                <a:latin typeface="Gotham Book" panose="02000604040000020004" pitchFamily="50" charset="0"/>
              </a:rPr>
              <a:t>Ativos Totais</a:t>
            </a:r>
          </a:p>
          <a:p>
            <a:pPr algn="r"/>
            <a:r>
              <a:rPr lang="pt-BR" sz="1600">
                <a:solidFill>
                  <a:srgbClr val="1A971D"/>
                </a:solidFill>
                <a:latin typeface="Gotham Book"/>
              </a:rPr>
              <a:t>R$ 1,92 trilhão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774309" y="1905000"/>
            <a:ext cx="295147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600" b="1">
                <a:solidFill>
                  <a:srgbClr val="971A23"/>
                </a:solidFill>
                <a:latin typeface="Gotham Book" panose="02000604040000020004" pitchFamily="50" charset="0"/>
              </a:rPr>
              <a:t>Percentual do PIB</a:t>
            </a:r>
          </a:p>
          <a:p>
            <a:pPr algn="ctr"/>
            <a:r>
              <a:rPr lang="pt-BR" sz="1600">
                <a:solidFill>
                  <a:srgbClr val="971A23"/>
                </a:solidFill>
                <a:latin typeface="Gotham Book"/>
              </a:rPr>
              <a:t>26%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329802" y="2981951"/>
            <a:ext cx="203608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 b="1">
                <a:solidFill>
                  <a:schemeClr val="tx2">
                    <a:lumMod val="75000"/>
                  </a:schemeClr>
                </a:solidFill>
                <a:latin typeface="Gotham Book" panose="02000604040000020004" pitchFamily="50" charset="0"/>
              </a:rPr>
              <a:t>Planos</a:t>
            </a:r>
          </a:p>
          <a:p>
            <a:r>
              <a:rPr lang="pt-BR" sz="1600">
                <a:solidFill>
                  <a:schemeClr val="tx2">
                    <a:lumMod val="75000"/>
                  </a:schemeClr>
                </a:solidFill>
                <a:latin typeface="Gotham Book"/>
              </a:rPr>
              <a:t>1095</a:t>
            </a:r>
            <a:endParaRPr lang="pt-BR" sz="1600">
              <a:solidFill>
                <a:schemeClr val="tx2">
                  <a:lumMod val="75000"/>
                </a:schemeClr>
              </a:solidFill>
              <a:latin typeface="Gotham Book" panose="02000604040000020004" pitchFamily="50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9115478" y="4449932"/>
            <a:ext cx="190723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 b="1">
                <a:solidFill>
                  <a:srgbClr val="1A971D"/>
                </a:solidFill>
                <a:latin typeface="Gotham Book"/>
              </a:rPr>
              <a:t>Patrocinadores/</a:t>
            </a:r>
            <a:br>
              <a:rPr lang="pt-BR" sz="1600" b="1">
                <a:latin typeface="Gotham Book" panose="02000604040000020004" pitchFamily="50" charset="0"/>
              </a:rPr>
            </a:br>
            <a:r>
              <a:rPr lang="pt-BR" sz="1600" b="1">
                <a:solidFill>
                  <a:srgbClr val="1A971D"/>
                </a:solidFill>
                <a:latin typeface="Gotham Book"/>
              </a:rPr>
              <a:t>instituidores</a:t>
            </a:r>
          </a:p>
          <a:p>
            <a:r>
              <a:rPr lang="pt-BR" sz="1600">
                <a:solidFill>
                  <a:srgbClr val="1A971D"/>
                </a:solidFill>
                <a:latin typeface="Gotham Book"/>
              </a:rPr>
              <a:t>3.319</a:t>
            </a:r>
            <a:endParaRPr lang="pt-BR" sz="1600">
              <a:solidFill>
                <a:srgbClr val="1A971D"/>
              </a:solidFill>
              <a:latin typeface="Gotham Book" panose="02000604040000020004" pitchFamily="50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24301" y="5626856"/>
            <a:ext cx="3469283" cy="32553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altLang="pt-BR" sz="1400">
                <a:solidFill>
                  <a:schemeClr val="tx2">
                    <a:lumMod val="75000"/>
                  </a:schemeClr>
                </a:solidFill>
                <a:latin typeface="Gotham Book"/>
                <a:ea typeface="Tahoma"/>
                <a:cs typeface="Tahoma"/>
              </a:rPr>
              <a:t>Fonte: SPREV / Abril 2020 Elaboração: SURPC</a:t>
            </a: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5144C0A2-90E2-47CE-AB80-1E2896533D3A}"/>
              </a:ext>
            </a:extLst>
          </p:cNvPr>
          <p:cNvSpPr/>
          <p:nvPr/>
        </p:nvSpPr>
        <p:spPr>
          <a:xfrm>
            <a:off x="0" y="0"/>
            <a:ext cx="905510" cy="6858000"/>
          </a:xfrm>
          <a:custGeom>
            <a:avLst/>
            <a:gdLst/>
            <a:ahLst/>
            <a:cxnLst/>
            <a:rect l="l" t="t" r="r" b="b"/>
            <a:pathLst>
              <a:path w="905510" h="6858000">
                <a:moveTo>
                  <a:pt x="0" y="6858000"/>
                </a:moveTo>
                <a:lnTo>
                  <a:pt x="905256" y="6858000"/>
                </a:lnTo>
                <a:lnTo>
                  <a:pt x="9052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8F532707-4305-41AA-A0BB-F64CB025976C}"/>
              </a:ext>
            </a:extLst>
          </p:cNvPr>
          <p:cNvSpPr/>
          <p:nvPr/>
        </p:nvSpPr>
        <p:spPr>
          <a:xfrm>
            <a:off x="381000" y="848867"/>
            <a:ext cx="419099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2261</Words>
  <Application>Microsoft Office PowerPoint</Application>
  <PresentationFormat>Widescreen</PresentationFormat>
  <Paragraphs>270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8" baseType="lpstr">
      <vt:lpstr>Arial</vt:lpstr>
      <vt:lpstr>Times New Roman</vt:lpstr>
      <vt:lpstr>Calibri</vt:lpstr>
      <vt:lpstr>Open Sans</vt:lpstr>
      <vt:lpstr>Helvetica</vt:lpstr>
      <vt:lpstr>rawline</vt:lpstr>
      <vt:lpstr>Gotham Book</vt:lpstr>
      <vt:lpstr>Gotham Black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Jamil Miranda Ghani</dc:creator>
  <cp:lastModifiedBy>marcia paim romera</cp:lastModifiedBy>
  <cp:revision>400</cp:revision>
  <dcterms:created xsi:type="dcterms:W3CDTF">2020-06-15T13:31:14Z</dcterms:created>
  <dcterms:modified xsi:type="dcterms:W3CDTF">2020-10-13T20:53:24Z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2020-02-11T00:00:00Z</vt:filetime>
  </property>
  <property fmtid="{D5CDD505-2E9C-101B-9397-08002B2CF9AE}" pid="3" name="Creator">
    <vt:lpwstr>Acrobat PDFMaker 19 para PowerPoint</vt:lpwstr>
  </property>
  <property fmtid="{D5CDD505-2E9C-101B-9397-08002B2CF9AE}" pid="4" name="LastSaved">
    <vt:filetime>2020-06-15T00:00:00Z</vt:filetime>
  </property>
</Properties>
</file>